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68"/>
  </p:notesMasterIdLst>
  <p:sldIdLst>
    <p:sldId id="270" r:id="rId6"/>
    <p:sldId id="323" r:id="rId7"/>
    <p:sldId id="338" r:id="rId8"/>
    <p:sldId id="339" r:id="rId9"/>
    <p:sldId id="340" r:id="rId10"/>
    <p:sldId id="341" r:id="rId11"/>
    <p:sldId id="342" r:id="rId12"/>
    <p:sldId id="318" r:id="rId13"/>
    <p:sldId id="391" r:id="rId14"/>
    <p:sldId id="392" r:id="rId15"/>
    <p:sldId id="393" r:id="rId16"/>
    <p:sldId id="390" r:id="rId17"/>
    <p:sldId id="394" r:id="rId18"/>
    <p:sldId id="395" r:id="rId19"/>
    <p:sldId id="396" r:id="rId20"/>
    <p:sldId id="397" r:id="rId21"/>
    <p:sldId id="320" r:id="rId22"/>
    <p:sldId id="260" r:id="rId23"/>
    <p:sldId id="257" r:id="rId24"/>
    <p:sldId id="415" r:id="rId25"/>
    <p:sldId id="263" r:id="rId26"/>
    <p:sldId id="261" r:id="rId27"/>
    <p:sldId id="262" r:id="rId28"/>
    <p:sldId id="316" r:id="rId29"/>
    <p:sldId id="398" r:id="rId30"/>
    <p:sldId id="256" r:id="rId31"/>
    <p:sldId id="399" r:id="rId32"/>
    <p:sldId id="274" r:id="rId33"/>
    <p:sldId id="400" r:id="rId34"/>
    <p:sldId id="401" r:id="rId35"/>
    <p:sldId id="402" r:id="rId36"/>
    <p:sldId id="324" r:id="rId37"/>
    <p:sldId id="264" r:id="rId38"/>
    <p:sldId id="265" r:id="rId39"/>
    <p:sldId id="266" r:id="rId40"/>
    <p:sldId id="259" r:id="rId41"/>
    <p:sldId id="267" r:id="rId42"/>
    <p:sldId id="258" r:id="rId43"/>
    <p:sldId id="268" r:id="rId44"/>
    <p:sldId id="315" r:id="rId45"/>
    <p:sldId id="298" r:id="rId46"/>
    <p:sldId id="299" r:id="rId47"/>
    <p:sldId id="300" r:id="rId48"/>
    <p:sldId id="301" r:id="rId49"/>
    <p:sldId id="302" r:id="rId50"/>
    <p:sldId id="277" r:id="rId51"/>
    <p:sldId id="303" r:id="rId52"/>
    <p:sldId id="304" r:id="rId53"/>
    <p:sldId id="322" r:id="rId54"/>
    <p:sldId id="403" r:id="rId55"/>
    <p:sldId id="269" r:id="rId56"/>
    <p:sldId id="404" r:id="rId57"/>
    <p:sldId id="405" r:id="rId58"/>
    <p:sldId id="406" r:id="rId59"/>
    <p:sldId id="407" r:id="rId60"/>
    <p:sldId id="408" r:id="rId61"/>
    <p:sldId id="409" r:id="rId62"/>
    <p:sldId id="410" r:id="rId63"/>
    <p:sldId id="411" r:id="rId64"/>
    <p:sldId id="412" r:id="rId65"/>
    <p:sldId id="413" r:id="rId66"/>
    <p:sldId id="414" r:id="rId67"/>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m O'Hara" id="{EE77499E-BFDC-A645-A237-9909B5705FD5}">
          <p14:sldIdLst>
            <p14:sldId id="270"/>
            <p14:sldId id="323"/>
            <p14:sldId id="338"/>
            <p14:sldId id="339"/>
            <p14:sldId id="340"/>
            <p14:sldId id="341"/>
            <p14:sldId id="342"/>
          </p14:sldIdLst>
        </p14:section>
        <p14:section name="Kevan" id="{4ADD2C5E-E72E-4902-B6B0-034DDCC5DEA8}">
          <p14:sldIdLst>
            <p14:sldId id="318"/>
            <p14:sldId id="391"/>
            <p14:sldId id="392"/>
            <p14:sldId id="393"/>
            <p14:sldId id="390"/>
            <p14:sldId id="394"/>
            <p14:sldId id="395"/>
            <p14:sldId id="396"/>
            <p14:sldId id="397"/>
          </p14:sldIdLst>
        </p14:section>
        <p14:section name="Jocelyn" id="{70EF7D4D-6A40-4F50-BECD-CF9142DC7DE8}">
          <p14:sldIdLst>
            <p14:sldId id="320"/>
            <p14:sldId id="260"/>
            <p14:sldId id="257"/>
            <p14:sldId id="415"/>
            <p14:sldId id="263"/>
            <p14:sldId id="261"/>
            <p14:sldId id="262"/>
          </p14:sldIdLst>
        </p14:section>
        <p14:section name="Rod" id="{DF0455FC-9EF3-2342-BFA8-41BE022D5E25}">
          <p14:sldIdLst>
            <p14:sldId id="316"/>
            <p14:sldId id="398"/>
            <p14:sldId id="256"/>
            <p14:sldId id="399"/>
            <p14:sldId id="274"/>
            <p14:sldId id="400"/>
            <p14:sldId id="401"/>
            <p14:sldId id="402"/>
          </p14:sldIdLst>
        </p14:section>
        <p14:section name="Jonathan Madden" id="{DB6961F1-02B0-6F4F-8727-735063BD57D1}">
          <p14:sldIdLst>
            <p14:sldId id="324"/>
            <p14:sldId id="264"/>
            <p14:sldId id="265"/>
            <p14:sldId id="266"/>
            <p14:sldId id="259"/>
            <p14:sldId id="267"/>
            <p14:sldId id="258"/>
            <p14:sldId id="268"/>
          </p14:sldIdLst>
        </p14:section>
        <p14:section name="Brian" id="{77D9A4BB-28A0-4AFD-908D-5835996320B8}">
          <p14:sldIdLst>
            <p14:sldId id="315"/>
            <p14:sldId id="298"/>
            <p14:sldId id="299"/>
            <p14:sldId id="300"/>
            <p14:sldId id="301"/>
            <p14:sldId id="302"/>
            <p14:sldId id="277"/>
            <p14:sldId id="303"/>
            <p14:sldId id="304"/>
            <p14:sldId id="322"/>
          </p14:sldIdLst>
        </p14:section>
        <p14:section name="Patricia" id="{2D4D16FE-7E07-1F4E-8E55-1BA2C57DC5DB}">
          <p14:sldIdLst>
            <p14:sldId id="403"/>
            <p14:sldId id="269"/>
            <p14:sldId id="404"/>
            <p14:sldId id="405"/>
            <p14:sldId id="406"/>
            <p14:sldId id="407"/>
            <p14:sldId id="408"/>
            <p14:sldId id="409"/>
            <p14:sldId id="410"/>
            <p14:sldId id="411"/>
            <p14:sldId id="412"/>
            <p14:sldId id="413"/>
            <p14:sldId id="41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Durham" initials="BD" lastIdx="1" clrIdx="0">
    <p:extLst>
      <p:ext uri="{19B8F6BF-5375-455C-9EA6-DF929625EA0E}">
        <p15:presenceInfo xmlns:p15="http://schemas.microsoft.com/office/powerpoint/2012/main" userId="fb4d494abb730f4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BD45"/>
    <a:srgbClr val="0000FF"/>
    <a:srgbClr val="191EEF"/>
    <a:srgbClr val="1F9F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40" autoAdjust="0"/>
    <p:restoredTop sz="94660"/>
  </p:normalViewPr>
  <p:slideViewPr>
    <p:cSldViewPr snapToGrid="0">
      <p:cViewPr varScale="1">
        <p:scale>
          <a:sx n="117" d="100"/>
          <a:sy n="117" d="100"/>
        </p:scale>
        <p:origin x="832" y="184"/>
      </p:cViewPr>
      <p:guideLst/>
    </p:cSldViewPr>
  </p:slideViewPr>
  <p:notesTextViewPr>
    <p:cViewPr>
      <p:scale>
        <a:sx n="1" d="1"/>
        <a:sy n="1" d="1"/>
      </p:scale>
      <p:origin x="0" y="0"/>
    </p:cViewPr>
  </p:notesTextViewPr>
  <p:notesViewPr>
    <p:cSldViewPr snapToGrid="0">
      <p:cViewPr>
        <p:scale>
          <a:sx n="200" d="100"/>
          <a:sy n="200" d="100"/>
        </p:scale>
        <p:origin x="1709" y="-1181"/>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F89458-A589-46F6-B907-D87EAA2D73B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9BA594F-8D4F-4949-810B-62C3DDD01E38}">
      <dgm:prSet/>
      <dgm:spPr/>
      <dgm:t>
        <a:bodyPr/>
        <a:lstStyle/>
        <a:p>
          <a:r>
            <a:rPr lang="en-GB" dirty="0"/>
            <a:t>OCC Peer Reviewer to report on whether the comparison process with the no channel  excavation option proposed by Dr Tim King has been even-handed.</a:t>
          </a:r>
          <a:endParaRPr lang="en-US" dirty="0"/>
        </a:p>
      </dgm:t>
    </dgm:pt>
    <dgm:pt modelId="{CDE1BB11-F8B9-4A99-99E5-5492DD99A81A}" type="parTrans" cxnId="{84416DBD-E869-4122-B6AE-81E46274210C}">
      <dgm:prSet/>
      <dgm:spPr/>
      <dgm:t>
        <a:bodyPr/>
        <a:lstStyle/>
        <a:p>
          <a:endParaRPr lang="en-US"/>
        </a:p>
      </dgm:t>
    </dgm:pt>
    <dgm:pt modelId="{5552C75A-6755-4F63-BC7F-E759537B40D6}" type="sibTrans" cxnId="{84416DBD-E869-4122-B6AE-81E46274210C}">
      <dgm:prSet/>
      <dgm:spPr/>
      <dgm:t>
        <a:bodyPr/>
        <a:lstStyle/>
        <a:p>
          <a:endParaRPr lang="en-US"/>
        </a:p>
      </dgm:t>
    </dgm:pt>
    <dgm:pt modelId="{6F491A49-6862-489B-9586-6941D8EDE77E}">
      <dgm:prSet/>
      <dgm:spPr/>
      <dgm:t>
        <a:bodyPr/>
        <a:lstStyle/>
        <a:p>
          <a:r>
            <a:rPr lang="en-GB" dirty="0"/>
            <a:t>To review on any impact from the avoidable removal of 10ha from the east flood plain on the effectiveness of the flood alleviation.</a:t>
          </a:r>
          <a:endParaRPr lang="en-US" dirty="0"/>
        </a:p>
      </dgm:t>
    </dgm:pt>
    <dgm:pt modelId="{DD502594-E5B0-463A-8495-C6E2BFD63B59}" type="parTrans" cxnId="{E02C8E67-EFC8-41B6-AECC-3D2B56B8B82D}">
      <dgm:prSet/>
      <dgm:spPr/>
      <dgm:t>
        <a:bodyPr/>
        <a:lstStyle/>
        <a:p>
          <a:endParaRPr lang="en-US"/>
        </a:p>
      </dgm:t>
    </dgm:pt>
    <dgm:pt modelId="{454D17BA-DD7D-4FFD-873C-038DD239A9B0}" type="sibTrans" cxnId="{E02C8E67-EFC8-41B6-AECC-3D2B56B8B82D}">
      <dgm:prSet/>
      <dgm:spPr/>
      <dgm:t>
        <a:bodyPr/>
        <a:lstStyle/>
        <a:p>
          <a:endParaRPr lang="en-US"/>
        </a:p>
      </dgm:t>
    </dgm:pt>
    <dgm:pt modelId="{300414CD-53CD-473A-9BA9-63BBF237711C}">
      <dgm:prSet/>
      <dgm:spPr/>
      <dgm:t>
        <a:bodyPr/>
        <a:lstStyle/>
        <a:p>
          <a:r>
            <a:rPr lang="en-GB" dirty="0"/>
            <a:t>To review the safety of the experimental channel in the light of the `unsuccessful’ modelling reported by the applicant.</a:t>
          </a:r>
          <a:endParaRPr lang="en-US" dirty="0"/>
        </a:p>
      </dgm:t>
    </dgm:pt>
    <dgm:pt modelId="{82CDEBE4-3CAC-4384-B15B-BFD995D864AC}" type="parTrans" cxnId="{45D9CB70-F8DF-410A-9DBD-003D78574646}">
      <dgm:prSet/>
      <dgm:spPr/>
      <dgm:t>
        <a:bodyPr/>
        <a:lstStyle/>
        <a:p>
          <a:endParaRPr lang="en-US"/>
        </a:p>
      </dgm:t>
    </dgm:pt>
    <dgm:pt modelId="{9767DF61-69D7-410C-89C5-F6552F7B163A}" type="sibTrans" cxnId="{45D9CB70-F8DF-410A-9DBD-003D78574646}">
      <dgm:prSet/>
      <dgm:spPr/>
      <dgm:t>
        <a:bodyPr/>
        <a:lstStyle/>
        <a:p>
          <a:endParaRPr lang="en-US"/>
        </a:p>
      </dgm:t>
    </dgm:pt>
    <dgm:pt modelId="{0EDBA2D3-7381-D249-AE95-9952BA26308A}">
      <dgm:prSet/>
      <dgm:spPr/>
      <dgm:t>
        <a:bodyPr/>
        <a:lstStyle/>
        <a:p>
          <a:r>
            <a:rPr lang="en-GB" dirty="0"/>
            <a:t>Network Rail chartered engineer to confirm in writing that, in the light of the existence of an additional track, the 0.36m water level  difference presented no risk to the railway.</a:t>
          </a:r>
          <a:endParaRPr lang="en-US" dirty="0"/>
        </a:p>
      </dgm:t>
    </dgm:pt>
    <dgm:pt modelId="{87C34A74-DABC-794C-A3C3-9D124327DE7A}" type="parTrans" cxnId="{8A84BE06-4BC2-5044-859C-78B086AAB6E6}">
      <dgm:prSet/>
      <dgm:spPr/>
      <dgm:t>
        <a:bodyPr/>
        <a:lstStyle/>
        <a:p>
          <a:endParaRPr lang="en-GB"/>
        </a:p>
      </dgm:t>
    </dgm:pt>
    <dgm:pt modelId="{ABBD5E93-1862-2A40-9671-FB1F68C13490}" type="sibTrans" cxnId="{8A84BE06-4BC2-5044-859C-78B086AAB6E6}">
      <dgm:prSet/>
      <dgm:spPr/>
      <dgm:t>
        <a:bodyPr/>
        <a:lstStyle/>
        <a:p>
          <a:endParaRPr lang="en-GB"/>
        </a:p>
      </dgm:t>
    </dgm:pt>
    <dgm:pt modelId="{C26264DB-D0B6-BE43-B7E0-0FF2F0A80285}">
      <dgm:prSet/>
      <dgm:spPr/>
      <dgm:t>
        <a:bodyPr/>
        <a:lstStyle/>
        <a:p>
          <a:r>
            <a:rPr lang="en-GB" dirty="0"/>
            <a:t>OCC Highways to confirm in writing that the twin bridges design is optimal compared to a single line bridge “elegant solution” proposed by Jacobs engineers. </a:t>
          </a:r>
          <a:endParaRPr lang="en-US" dirty="0"/>
        </a:p>
      </dgm:t>
    </dgm:pt>
    <dgm:pt modelId="{2448BA43-0EC1-8640-A78E-F1118105FF86}" type="parTrans" cxnId="{AF53F4E7-0B09-0941-BB57-0425E1B366DD}">
      <dgm:prSet/>
      <dgm:spPr/>
      <dgm:t>
        <a:bodyPr/>
        <a:lstStyle/>
        <a:p>
          <a:endParaRPr lang="en-GB"/>
        </a:p>
      </dgm:t>
    </dgm:pt>
    <dgm:pt modelId="{A8DD3C3C-324C-2740-B51F-D445E589E164}" type="sibTrans" cxnId="{AF53F4E7-0B09-0941-BB57-0425E1B366DD}">
      <dgm:prSet/>
      <dgm:spPr/>
      <dgm:t>
        <a:bodyPr/>
        <a:lstStyle/>
        <a:p>
          <a:endParaRPr lang="en-GB"/>
        </a:p>
      </dgm:t>
    </dgm:pt>
    <dgm:pt modelId="{14169B96-C7A3-6841-BB64-2852EEB5C4D2}" type="pres">
      <dgm:prSet presAssocID="{69F89458-A589-46F6-B907-D87EAA2D73BC}" presName="diagram" presStyleCnt="0">
        <dgm:presLayoutVars>
          <dgm:dir/>
          <dgm:resizeHandles val="exact"/>
        </dgm:presLayoutVars>
      </dgm:prSet>
      <dgm:spPr/>
    </dgm:pt>
    <dgm:pt modelId="{44C576B2-36FC-4F4E-94A8-B44647D750D2}" type="pres">
      <dgm:prSet presAssocID="{49BA594F-8D4F-4949-810B-62C3DDD01E38}" presName="node" presStyleLbl="node1" presStyleIdx="0" presStyleCnt="5">
        <dgm:presLayoutVars>
          <dgm:bulletEnabled val="1"/>
        </dgm:presLayoutVars>
      </dgm:prSet>
      <dgm:spPr/>
    </dgm:pt>
    <dgm:pt modelId="{BFD3011F-8A97-6443-B714-267A1B9EEA03}" type="pres">
      <dgm:prSet presAssocID="{5552C75A-6755-4F63-BC7F-E759537B40D6}" presName="sibTrans" presStyleCnt="0"/>
      <dgm:spPr/>
    </dgm:pt>
    <dgm:pt modelId="{7CC55561-70BA-1C4A-BAFC-25A2E07A931C}" type="pres">
      <dgm:prSet presAssocID="{6F491A49-6862-489B-9586-6941D8EDE77E}" presName="node" presStyleLbl="node1" presStyleIdx="1" presStyleCnt="5" custScaleX="79440" custScaleY="94757">
        <dgm:presLayoutVars>
          <dgm:bulletEnabled val="1"/>
        </dgm:presLayoutVars>
      </dgm:prSet>
      <dgm:spPr/>
    </dgm:pt>
    <dgm:pt modelId="{40C7168A-CF5C-664C-A2E4-85D21A73C93B}" type="pres">
      <dgm:prSet presAssocID="{454D17BA-DD7D-4FFD-873C-038DD239A9B0}" presName="sibTrans" presStyleCnt="0"/>
      <dgm:spPr/>
    </dgm:pt>
    <dgm:pt modelId="{4A91EA72-6DF3-264C-9341-68352FD94FFF}" type="pres">
      <dgm:prSet presAssocID="{300414CD-53CD-473A-9BA9-63BBF237711C}" presName="node" presStyleLbl="node1" presStyleIdx="2" presStyleCnt="5">
        <dgm:presLayoutVars>
          <dgm:bulletEnabled val="1"/>
        </dgm:presLayoutVars>
      </dgm:prSet>
      <dgm:spPr/>
    </dgm:pt>
    <dgm:pt modelId="{2CC4AA29-4A8C-D341-ABF3-6F1DD9569020}" type="pres">
      <dgm:prSet presAssocID="{9767DF61-69D7-410C-89C5-F6552F7B163A}" presName="sibTrans" presStyleCnt="0"/>
      <dgm:spPr/>
    </dgm:pt>
    <dgm:pt modelId="{69953F3C-7886-C741-8C8D-A6CB5D8CCA62}" type="pres">
      <dgm:prSet presAssocID="{0EDBA2D3-7381-D249-AE95-9952BA26308A}" presName="node" presStyleLbl="node1" presStyleIdx="3" presStyleCnt="5">
        <dgm:presLayoutVars>
          <dgm:bulletEnabled val="1"/>
        </dgm:presLayoutVars>
      </dgm:prSet>
      <dgm:spPr/>
    </dgm:pt>
    <dgm:pt modelId="{B38D47AC-6239-CD49-8C64-CC32C73B9B37}" type="pres">
      <dgm:prSet presAssocID="{ABBD5E93-1862-2A40-9671-FB1F68C13490}" presName="sibTrans" presStyleCnt="0"/>
      <dgm:spPr/>
    </dgm:pt>
    <dgm:pt modelId="{DFDEFDAC-65B7-574D-A74E-6B2ED597B4BA}" type="pres">
      <dgm:prSet presAssocID="{C26264DB-D0B6-BE43-B7E0-0FF2F0A80285}" presName="node" presStyleLbl="node1" presStyleIdx="4" presStyleCnt="5">
        <dgm:presLayoutVars>
          <dgm:bulletEnabled val="1"/>
        </dgm:presLayoutVars>
      </dgm:prSet>
      <dgm:spPr/>
    </dgm:pt>
  </dgm:ptLst>
  <dgm:cxnLst>
    <dgm:cxn modelId="{8A84BE06-4BC2-5044-859C-78B086AAB6E6}" srcId="{69F89458-A589-46F6-B907-D87EAA2D73BC}" destId="{0EDBA2D3-7381-D249-AE95-9952BA26308A}" srcOrd="3" destOrd="0" parTransId="{87C34A74-DABC-794C-A3C3-9D124327DE7A}" sibTransId="{ABBD5E93-1862-2A40-9671-FB1F68C13490}"/>
    <dgm:cxn modelId="{63A23116-13D3-EC4C-8057-FB2E867FD9F9}" type="presOf" srcId="{0EDBA2D3-7381-D249-AE95-9952BA26308A}" destId="{69953F3C-7886-C741-8C8D-A6CB5D8CCA62}" srcOrd="0" destOrd="0" presId="urn:microsoft.com/office/officeart/2005/8/layout/default"/>
    <dgm:cxn modelId="{21FF9019-0343-F247-AF07-A0A0C1DC1D74}" type="presOf" srcId="{6F491A49-6862-489B-9586-6941D8EDE77E}" destId="{7CC55561-70BA-1C4A-BAFC-25A2E07A931C}" srcOrd="0" destOrd="0" presId="urn:microsoft.com/office/officeart/2005/8/layout/default"/>
    <dgm:cxn modelId="{E02C8E67-EFC8-41B6-AECC-3D2B56B8B82D}" srcId="{69F89458-A589-46F6-B907-D87EAA2D73BC}" destId="{6F491A49-6862-489B-9586-6941D8EDE77E}" srcOrd="1" destOrd="0" parTransId="{DD502594-E5B0-463A-8495-C6E2BFD63B59}" sibTransId="{454D17BA-DD7D-4FFD-873C-038DD239A9B0}"/>
    <dgm:cxn modelId="{45D9CB70-F8DF-410A-9DBD-003D78574646}" srcId="{69F89458-A589-46F6-B907-D87EAA2D73BC}" destId="{300414CD-53CD-473A-9BA9-63BBF237711C}" srcOrd="2" destOrd="0" parTransId="{82CDEBE4-3CAC-4384-B15B-BFD995D864AC}" sibTransId="{9767DF61-69D7-410C-89C5-F6552F7B163A}"/>
    <dgm:cxn modelId="{3157F989-0810-8646-BEDD-993E456EED9C}" type="presOf" srcId="{C26264DB-D0B6-BE43-B7E0-0FF2F0A80285}" destId="{DFDEFDAC-65B7-574D-A74E-6B2ED597B4BA}" srcOrd="0" destOrd="0" presId="urn:microsoft.com/office/officeart/2005/8/layout/default"/>
    <dgm:cxn modelId="{84416DBD-E869-4122-B6AE-81E46274210C}" srcId="{69F89458-A589-46F6-B907-D87EAA2D73BC}" destId="{49BA594F-8D4F-4949-810B-62C3DDD01E38}" srcOrd="0" destOrd="0" parTransId="{CDE1BB11-F8B9-4A99-99E5-5492DD99A81A}" sibTransId="{5552C75A-6755-4F63-BC7F-E759537B40D6}"/>
    <dgm:cxn modelId="{F92874BF-81BA-1241-B5DF-81174313E4E0}" type="presOf" srcId="{49BA594F-8D4F-4949-810B-62C3DDD01E38}" destId="{44C576B2-36FC-4F4E-94A8-B44647D750D2}" srcOrd="0" destOrd="0" presId="urn:microsoft.com/office/officeart/2005/8/layout/default"/>
    <dgm:cxn modelId="{AF53F4E7-0B09-0941-BB57-0425E1B366DD}" srcId="{69F89458-A589-46F6-B907-D87EAA2D73BC}" destId="{C26264DB-D0B6-BE43-B7E0-0FF2F0A80285}" srcOrd="4" destOrd="0" parTransId="{2448BA43-0EC1-8640-A78E-F1118105FF86}" sibTransId="{A8DD3C3C-324C-2740-B51F-D445E589E164}"/>
    <dgm:cxn modelId="{CAF3D6F6-66F4-5B4B-859E-1CB2435AD1DA}" type="presOf" srcId="{69F89458-A589-46F6-B907-D87EAA2D73BC}" destId="{14169B96-C7A3-6841-BB64-2852EEB5C4D2}" srcOrd="0" destOrd="0" presId="urn:microsoft.com/office/officeart/2005/8/layout/default"/>
    <dgm:cxn modelId="{993A3BF9-A619-D647-9C22-4422E6A2F0C3}" type="presOf" srcId="{300414CD-53CD-473A-9BA9-63BBF237711C}" destId="{4A91EA72-6DF3-264C-9341-68352FD94FFF}" srcOrd="0" destOrd="0" presId="urn:microsoft.com/office/officeart/2005/8/layout/default"/>
    <dgm:cxn modelId="{1367F351-9117-5F48-B622-F66EEA1573D9}" type="presParOf" srcId="{14169B96-C7A3-6841-BB64-2852EEB5C4D2}" destId="{44C576B2-36FC-4F4E-94A8-B44647D750D2}" srcOrd="0" destOrd="0" presId="urn:microsoft.com/office/officeart/2005/8/layout/default"/>
    <dgm:cxn modelId="{8F92A079-F38F-7048-BF80-0F38AABF07DE}" type="presParOf" srcId="{14169B96-C7A3-6841-BB64-2852EEB5C4D2}" destId="{BFD3011F-8A97-6443-B714-267A1B9EEA03}" srcOrd="1" destOrd="0" presId="urn:microsoft.com/office/officeart/2005/8/layout/default"/>
    <dgm:cxn modelId="{0F27F329-411F-FB49-AB92-C2C9768EC2FD}" type="presParOf" srcId="{14169B96-C7A3-6841-BB64-2852EEB5C4D2}" destId="{7CC55561-70BA-1C4A-BAFC-25A2E07A931C}" srcOrd="2" destOrd="0" presId="urn:microsoft.com/office/officeart/2005/8/layout/default"/>
    <dgm:cxn modelId="{E33D8F16-69C7-D34C-8300-95E389CEC9FF}" type="presParOf" srcId="{14169B96-C7A3-6841-BB64-2852EEB5C4D2}" destId="{40C7168A-CF5C-664C-A2E4-85D21A73C93B}" srcOrd="3" destOrd="0" presId="urn:microsoft.com/office/officeart/2005/8/layout/default"/>
    <dgm:cxn modelId="{EA89D8F8-B8B5-7C4E-B75A-C3923D948F09}" type="presParOf" srcId="{14169B96-C7A3-6841-BB64-2852EEB5C4D2}" destId="{4A91EA72-6DF3-264C-9341-68352FD94FFF}" srcOrd="4" destOrd="0" presId="urn:microsoft.com/office/officeart/2005/8/layout/default"/>
    <dgm:cxn modelId="{AB98A557-49D4-D64B-B534-D9E282431D1E}" type="presParOf" srcId="{14169B96-C7A3-6841-BB64-2852EEB5C4D2}" destId="{2CC4AA29-4A8C-D341-ABF3-6F1DD9569020}" srcOrd="5" destOrd="0" presId="urn:microsoft.com/office/officeart/2005/8/layout/default"/>
    <dgm:cxn modelId="{CB46A108-BC87-924D-9429-274A21DAF7F4}" type="presParOf" srcId="{14169B96-C7A3-6841-BB64-2852EEB5C4D2}" destId="{69953F3C-7886-C741-8C8D-A6CB5D8CCA62}" srcOrd="6" destOrd="0" presId="urn:microsoft.com/office/officeart/2005/8/layout/default"/>
    <dgm:cxn modelId="{06E26897-F563-2144-9923-E2ED95DF5053}" type="presParOf" srcId="{14169B96-C7A3-6841-BB64-2852EEB5C4D2}" destId="{B38D47AC-6239-CD49-8C64-CC32C73B9B37}" srcOrd="7" destOrd="0" presId="urn:microsoft.com/office/officeart/2005/8/layout/default"/>
    <dgm:cxn modelId="{A955E666-BA5A-E444-86DC-A87E349D5A76}" type="presParOf" srcId="{14169B96-C7A3-6841-BB64-2852EEB5C4D2}" destId="{DFDEFDAC-65B7-574D-A74E-6B2ED597B4B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576B2-36FC-4F4E-94A8-B44647D750D2}">
      <dsp:nvSpPr>
        <dsp:cNvPr id="0" name=""/>
        <dsp:cNvSpPr/>
      </dsp:nvSpPr>
      <dsp:spPr>
        <a:xfrm>
          <a:off x="253251" y="2975"/>
          <a:ext cx="3342605" cy="200556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OCC Peer Reviewer to report on whether the comparison process with the no channel  excavation option proposed by Dr Tim King has been even-handed.</a:t>
          </a:r>
          <a:endParaRPr lang="en-US" sz="1700" kern="1200" dirty="0"/>
        </a:p>
      </dsp:txBody>
      <dsp:txXfrm>
        <a:off x="253251" y="2975"/>
        <a:ext cx="3342605" cy="2005563"/>
      </dsp:txXfrm>
    </dsp:sp>
    <dsp:sp modelId="{7CC55561-70BA-1C4A-BAFC-25A2E07A931C}">
      <dsp:nvSpPr>
        <dsp:cNvPr id="0" name=""/>
        <dsp:cNvSpPr/>
      </dsp:nvSpPr>
      <dsp:spPr>
        <a:xfrm>
          <a:off x="3930117" y="55551"/>
          <a:ext cx="2655365" cy="1900411"/>
        </a:xfrm>
        <a:prstGeom prst="rect">
          <a:avLst/>
        </a:prstGeom>
        <a:solidFill>
          <a:schemeClr val="accent5">
            <a:hueOff val="-3486394"/>
            <a:satOff val="3153"/>
            <a:lumOff val="-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To review on any impact from the avoidable removal of 10ha from the east flood plain on the effectiveness of the flood alleviation.</a:t>
          </a:r>
          <a:endParaRPr lang="en-US" sz="1700" kern="1200" dirty="0"/>
        </a:p>
      </dsp:txBody>
      <dsp:txXfrm>
        <a:off x="3930117" y="55551"/>
        <a:ext cx="2655365" cy="1900411"/>
      </dsp:txXfrm>
    </dsp:sp>
    <dsp:sp modelId="{4A91EA72-6DF3-264C-9341-68352FD94FFF}">
      <dsp:nvSpPr>
        <dsp:cNvPr id="0" name=""/>
        <dsp:cNvSpPr/>
      </dsp:nvSpPr>
      <dsp:spPr>
        <a:xfrm>
          <a:off x="6919743" y="2975"/>
          <a:ext cx="3342605" cy="2005563"/>
        </a:xfrm>
        <a:prstGeom prst="rect">
          <a:avLst/>
        </a:prstGeom>
        <a:solidFill>
          <a:schemeClr val="accent5">
            <a:hueOff val="-6972787"/>
            <a:satOff val="6306"/>
            <a:lumOff val="-121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To review the safety of the experimental channel in the light of the `unsuccessful’ modelling reported by the applicant.</a:t>
          </a:r>
          <a:endParaRPr lang="en-US" sz="1700" kern="1200" dirty="0"/>
        </a:p>
      </dsp:txBody>
      <dsp:txXfrm>
        <a:off x="6919743" y="2975"/>
        <a:ext cx="3342605" cy="2005563"/>
      </dsp:txXfrm>
    </dsp:sp>
    <dsp:sp modelId="{69953F3C-7886-C741-8C8D-A6CB5D8CCA62}">
      <dsp:nvSpPr>
        <dsp:cNvPr id="0" name=""/>
        <dsp:cNvSpPr/>
      </dsp:nvSpPr>
      <dsp:spPr>
        <a:xfrm>
          <a:off x="1748064" y="2342799"/>
          <a:ext cx="3342605" cy="2005563"/>
        </a:xfrm>
        <a:prstGeom prst="rect">
          <a:avLst/>
        </a:prstGeom>
        <a:solidFill>
          <a:schemeClr val="accent5">
            <a:hueOff val="-10459180"/>
            <a:satOff val="9459"/>
            <a:lumOff val="-182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Network Rail chartered engineer to confirm in writing that, in the light of the existence of an additional track, the 0.36m water level  difference presented no risk to the railway.</a:t>
          </a:r>
          <a:endParaRPr lang="en-US" sz="1700" kern="1200" dirty="0"/>
        </a:p>
      </dsp:txBody>
      <dsp:txXfrm>
        <a:off x="1748064" y="2342799"/>
        <a:ext cx="3342605" cy="2005563"/>
      </dsp:txXfrm>
    </dsp:sp>
    <dsp:sp modelId="{DFDEFDAC-65B7-574D-A74E-6B2ED597B4BA}">
      <dsp:nvSpPr>
        <dsp:cNvPr id="0" name=""/>
        <dsp:cNvSpPr/>
      </dsp:nvSpPr>
      <dsp:spPr>
        <a:xfrm>
          <a:off x="5424930" y="2342799"/>
          <a:ext cx="3342605" cy="2005563"/>
        </a:xfrm>
        <a:prstGeom prst="rect">
          <a:avLst/>
        </a:prstGeom>
        <a:solidFill>
          <a:schemeClr val="accent5">
            <a:hueOff val="-13945574"/>
            <a:satOff val="12612"/>
            <a:lumOff val="-243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OCC Highways to confirm in writing that the twin bridges design is optimal compared to a single line bridge “elegant solution” proposed by Jacobs engineers. </a:t>
          </a:r>
          <a:endParaRPr lang="en-US" sz="1700" kern="1200" dirty="0"/>
        </a:p>
      </dsp:txBody>
      <dsp:txXfrm>
        <a:off x="5424930" y="2342799"/>
        <a:ext cx="3342605" cy="20055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C9394857-976A-444E-9E74-1D9C0AF3D9F7}" type="datetimeFigureOut">
              <a:rPr lang="en-GB" smtClean="0"/>
              <a:t>17/04/2023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F05EA051-B56A-4295-97F8-63D5E506CC42}" type="slidenum">
              <a:rPr lang="en-GB" smtClean="0"/>
              <a:t>‹#›</a:t>
            </a:fld>
            <a:endParaRPr lang="en-GB"/>
          </a:p>
        </p:txBody>
      </p:sp>
    </p:spTree>
    <p:extLst>
      <p:ext uri="{BB962C8B-B14F-4D97-AF65-F5344CB8AC3E}">
        <p14:creationId xmlns:p14="http://schemas.microsoft.com/office/powerpoint/2010/main" val="3813944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Tim has assessed the value for money in terms of property protected, Kevan and Jocelyn have assessed he ecological impact, and Rod has assessed the landscape and human impacts.  Re- Alternatives, Jonathan has outlined an innovative design that would resolve all the above.  </a:t>
            </a:r>
          </a:p>
          <a:p>
            <a:pPr marL="171450" indent="-171450">
              <a:buFont typeface="Arial" panose="020B0604020202020204" pitchFamily="34" charset="0"/>
              <a:buChar char="•"/>
            </a:pPr>
            <a:r>
              <a:rPr lang="en-GB" dirty="0"/>
              <a:t>From outside this group, an ecologist Tim King in 2019 proposed two conventional alternatives, one of which - `no excavation’  - has been addressed by the applicant (Environment Agency) which they call Option A2.</a:t>
            </a:r>
          </a:p>
          <a:p>
            <a:pPr marL="171450" indent="-171450">
              <a:buFont typeface="Arial" panose="020B0604020202020204" pitchFamily="34" charset="0"/>
              <a:buChar char="•"/>
            </a:pPr>
            <a:r>
              <a:rPr lang="en-GB" dirty="0"/>
              <a:t>In August last year HOEG asked for more information on a string of issue under </a:t>
            </a:r>
            <a:r>
              <a:rPr lang="en-GB" dirty="0" err="1"/>
              <a:t>the`Regulation</a:t>
            </a:r>
            <a:r>
              <a:rPr lang="en-GB" dirty="0"/>
              <a:t> 25’ stage of the application, and my contribution outlines what if anything has come back, how informative it is, and compares it with a candid response to similar requests from a professional peer reviewer commissioned by Oxfordshire County Council.</a:t>
            </a:r>
          </a:p>
        </p:txBody>
      </p:sp>
      <p:sp>
        <p:nvSpPr>
          <p:cNvPr id="4" name="Slide Number Placeholder 3"/>
          <p:cNvSpPr>
            <a:spLocks noGrp="1"/>
          </p:cNvSpPr>
          <p:nvPr>
            <p:ph type="sldNum" sz="quarter" idx="5"/>
          </p:nvPr>
        </p:nvSpPr>
        <p:spPr/>
        <p:txBody>
          <a:bodyPr/>
          <a:lstStyle/>
          <a:p>
            <a:fld id="{F05EA051-B56A-4295-97F8-63D5E506CC42}" type="slidenum">
              <a:rPr lang="en-GB" smtClean="0"/>
              <a:t>40</a:t>
            </a:fld>
            <a:endParaRPr lang="en-GB"/>
          </a:p>
        </p:txBody>
      </p:sp>
    </p:spTree>
    <p:extLst>
      <p:ext uri="{BB962C8B-B14F-4D97-AF65-F5344CB8AC3E}">
        <p14:creationId xmlns:p14="http://schemas.microsoft.com/office/powerpoint/2010/main" val="541566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05EA051-B56A-4295-97F8-63D5E506CC42}" type="slidenum">
              <a:rPr lang="en-GB" smtClean="0"/>
              <a:t>49</a:t>
            </a:fld>
            <a:endParaRPr lang="en-GB"/>
          </a:p>
        </p:txBody>
      </p:sp>
    </p:spTree>
    <p:extLst>
      <p:ext uri="{BB962C8B-B14F-4D97-AF65-F5344CB8AC3E}">
        <p14:creationId xmlns:p14="http://schemas.microsoft.com/office/powerpoint/2010/main" val="1200761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start from upstream end of the Scheme.</a:t>
            </a:r>
          </a:p>
          <a:p>
            <a:pPr marL="171450" indent="-171450">
              <a:buFont typeface="Arial" panose="020B0604020202020204" pitchFamily="34" charset="0"/>
              <a:buChar char="•"/>
            </a:pPr>
            <a:r>
              <a:rPr lang="en-GB" dirty="0"/>
              <a:t>My first three slides relate to the even-handedness with which the applicant balances `no-excavation’ against their preferred option. </a:t>
            </a:r>
          </a:p>
          <a:p>
            <a:pPr marL="171450" indent="-171450">
              <a:buFont typeface="Arial" panose="020B0604020202020204" pitchFamily="34" charset="0"/>
              <a:buChar char="•"/>
            </a:pPr>
            <a:r>
              <a:rPr lang="en-GB" dirty="0"/>
              <a:t>Here we highlighted five modelling nodes (red boxes) where the alternatives perform dramatically worse than the preferred option, water levels up to 33cm higher, which will have big property impacts, but the Regulation 25 response gives no hint at to why this is happening.</a:t>
            </a:r>
          </a:p>
          <a:p>
            <a:pPr marL="171450" indent="-171450">
              <a:buFont typeface="Arial" panose="020B0604020202020204" pitchFamily="34" charset="0"/>
              <a:buChar char="•"/>
            </a:pPr>
            <a:r>
              <a:rPr lang="en-GB" dirty="0"/>
              <a:t>This is a section of the flow path with no environmental concerns.</a:t>
            </a:r>
          </a:p>
          <a:p>
            <a:pPr marL="171450" indent="-171450">
              <a:buFont typeface="Arial" panose="020B0604020202020204" pitchFamily="34" charset="0"/>
              <a:buChar char="•"/>
            </a:pPr>
            <a:r>
              <a:rPr lang="en-GB" dirty="0"/>
              <a:t>One for the Peer Reviewer.</a:t>
            </a:r>
          </a:p>
        </p:txBody>
      </p:sp>
      <p:sp>
        <p:nvSpPr>
          <p:cNvPr id="4" name="Slide Number Placeholder 3"/>
          <p:cNvSpPr>
            <a:spLocks noGrp="1"/>
          </p:cNvSpPr>
          <p:nvPr>
            <p:ph type="sldNum" sz="quarter" idx="5"/>
          </p:nvPr>
        </p:nvSpPr>
        <p:spPr/>
        <p:txBody>
          <a:bodyPr/>
          <a:lstStyle/>
          <a:p>
            <a:fld id="{F05EA051-B56A-4295-97F8-63D5E506CC42}" type="slidenum">
              <a:rPr lang="en-GB" smtClean="0"/>
              <a:t>41</a:t>
            </a:fld>
            <a:endParaRPr lang="en-GB"/>
          </a:p>
        </p:txBody>
      </p:sp>
    </p:spTree>
    <p:extLst>
      <p:ext uri="{BB962C8B-B14F-4D97-AF65-F5344CB8AC3E}">
        <p14:creationId xmlns:p14="http://schemas.microsoft.com/office/powerpoint/2010/main" val="180565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Willow Walk New Bridge we asked why we get #N/A in so many boxes at all the flood return periods.</a:t>
            </a:r>
          </a:p>
          <a:p>
            <a:r>
              <a:rPr lang="en-GB" dirty="0"/>
              <a:t>Being ecologically the most sensitive of the forty-something nodes, we assumed that the applicant could manually add real values, and we need the Peer Reviewer to ask why this was not done.</a:t>
            </a:r>
          </a:p>
        </p:txBody>
      </p:sp>
      <p:sp>
        <p:nvSpPr>
          <p:cNvPr id="4" name="Slide Number Placeholder 3"/>
          <p:cNvSpPr>
            <a:spLocks noGrp="1"/>
          </p:cNvSpPr>
          <p:nvPr>
            <p:ph type="sldNum" sz="quarter" idx="5"/>
          </p:nvPr>
        </p:nvSpPr>
        <p:spPr/>
        <p:txBody>
          <a:bodyPr/>
          <a:lstStyle/>
          <a:p>
            <a:fld id="{F05EA051-B56A-4295-97F8-63D5E506CC42}" type="slidenum">
              <a:rPr lang="en-GB" smtClean="0"/>
              <a:t>42</a:t>
            </a:fld>
            <a:endParaRPr lang="en-GB"/>
          </a:p>
        </p:txBody>
      </p:sp>
    </p:spTree>
    <p:extLst>
      <p:ext uri="{BB962C8B-B14F-4D97-AF65-F5344CB8AC3E}">
        <p14:creationId xmlns:p14="http://schemas.microsoft.com/office/powerpoint/2010/main" val="149644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For reasons stated here, we think the model could have been told that the no-excavation option would have locally-lowered beds under these three proposed bridges, otherwise the comparison process seems invalid. </a:t>
            </a:r>
          </a:p>
          <a:p>
            <a:pPr marL="171450" indent="-171450">
              <a:buFont typeface="Arial" panose="020B0604020202020204" pitchFamily="34" charset="0"/>
              <a:buChar char="•"/>
            </a:pPr>
            <a:r>
              <a:rPr lang="en-GB" dirty="0"/>
              <a:t>Incidentally, in the section of meadowland channel where there are no bridges (blocked or otherwise) the no-excavation option performs as well or better than the preferred option.</a:t>
            </a:r>
          </a:p>
        </p:txBody>
      </p:sp>
      <p:sp>
        <p:nvSpPr>
          <p:cNvPr id="4" name="Slide Number Placeholder 3"/>
          <p:cNvSpPr>
            <a:spLocks noGrp="1"/>
          </p:cNvSpPr>
          <p:nvPr>
            <p:ph type="sldNum" sz="quarter" idx="5"/>
          </p:nvPr>
        </p:nvSpPr>
        <p:spPr/>
        <p:txBody>
          <a:bodyPr/>
          <a:lstStyle/>
          <a:p>
            <a:fld id="{F05EA051-B56A-4295-97F8-63D5E506CC42}" type="slidenum">
              <a:rPr lang="en-GB" smtClean="0"/>
              <a:t>43</a:t>
            </a:fld>
            <a:endParaRPr lang="en-GB"/>
          </a:p>
        </p:txBody>
      </p:sp>
    </p:spTree>
    <p:extLst>
      <p:ext uri="{BB962C8B-B14F-4D97-AF65-F5344CB8AC3E}">
        <p14:creationId xmlns:p14="http://schemas.microsoft.com/office/powerpoint/2010/main" val="508134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are looking here at the Old Abingdon Road from upstream, a manmade blockage to floodwater. The `Stonehenge’ structure is the railway at Redbridge. </a:t>
            </a:r>
          </a:p>
          <a:p>
            <a:pPr marL="171450" indent="-171450">
              <a:buFont typeface="Arial" panose="020B0604020202020204" pitchFamily="34" charset="0"/>
              <a:buChar char="•"/>
            </a:pPr>
            <a:r>
              <a:rPr lang="en-GB" dirty="0"/>
              <a:t>The bridge-deck shown Red is as proposed, and starts to block flows from a 2-year return period,  </a:t>
            </a:r>
          </a:p>
          <a:p>
            <a:pPr marL="171450" indent="-171450">
              <a:buFont typeface="Arial" panose="020B0604020202020204" pitchFamily="34" charset="0"/>
              <a:buChar char="•"/>
            </a:pPr>
            <a:r>
              <a:rPr lang="en-GB" dirty="0"/>
              <a:t>The bridge-deck shown Green illustrates the very limited additional height for a 100-year flow to pass under it, and incidentally to give more depth for service runs.</a:t>
            </a:r>
          </a:p>
          <a:p>
            <a:pPr marL="171450" indent="-171450">
              <a:buFont typeface="Arial" panose="020B0604020202020204" pitchFamily="34" charset="0"/>
              <a:buChar char="•"/>
            </a:pPr>
            <a:r>
              <a:rPr lang="en-GB" dirty="0"/>
              <a:t>Here HOEG will be asking for a statement from County Highways to be included in the planning application.</a:t>
            </a:r>
          </a:p>
        </p:txBody>
      </p:sp>
      <p:sp>
        <p:nvSpPr>
          <p:cNvPr id="4" name="Slide Number Placeholder 3"/>
          <p:cNvSpPr>
            <a:spLocks noGrp="1"/>
          </p:cNvSpPr>
          <p:nvPr>
            <p:ph type="sldNum" sz="quarter" idx="5"/>
          </p:nvPr>
        </p:nvSpPr>
        <p:spPr/>
        <p:txBody>
          <a:bodyPr/>
          <a:lstStyle/>
          <a:p>
            <a:fld id="{F05EA051-B56A-4295-97F8-63D5E506CC42}" type="slidenum">
              <a:rPr lang="en-GB" smtClean="0"/>
              <a:t>44</a:t>
            </a:fld>
            <a:endParaRPr lang="en-GB"/>
          </a:p>
        </p:txBody>
      </p:sp>
    </p:spTree>
    <p:extLst>
      <p:ext uri="{BB962C8B-B14F-4D97-AF65-F5344CB8AC3E}">
        <p14:creationId xmlns:p14="http://schemas.microsoft.com/office/powerpoint/2010/main" val="2453749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At the downstream end of the Scheme there is a second man-made  blockage to flood water, the railway embankment, which suffered a `washout’ within eight years of construction (1852 Illustrated London News).</a:t>
            </a:r>
          </a:p>
          <a:p>
            <a:pPr marL="171450" indent="-171450">
              <a:buFont typeface="Arial" panose="020B0604020202020204" pitchFamily="34" charset="0"/>
              <a:buChar char="•"/>
            </a:pPr>
            <a:r>
              <a:rPr lang="en-GB" dirty="0"/>
              <a:t>We have seen a transcript of a conversation between EA and Network Rail in which both sides seem to have learnt home truths.</a:t>
            </a:r>
          </a:p>
          <a:p>
            <a:pPr marL="171450" indent="-171450">
              <a:buFont typeface="Arial" panose="020B0604020202020204" pitchFamily="34" charset="0"/>
              <a:buChar char="•"/>
            </a:pPr>
            <a:r>
              <a:rPr lang="en-GB" dirty="0"/>
              <a:t>But nothing changed to take the flood pressure off the railway and off residential Kennington!</a:t>
            </a:r>
          </a:p>
        </p:txBody>
      </p:sp>
      <p:sp>
        <p:nvSpPr>
          <p:cNvPr id="4" name="Slide Number Placeholder 3"/>
          <p:cNvSpPr>
            <a:spLocks noGrp="1"/>
          </p:cNvSpPr>
          <p:nvPr>
            <p:ph type="sldNum" sz="quarter" idx="5"/>
          </p:nvPr>
        </p:nvSpPr>
        <p:spPr/>
        <p:txBody>
          <a:bodyPr/>
          <a:lstStyle/>
          <a:p>
            <a:fld id="{F05EA051-B56A-4295-97F8-63D5E506CC42}" type="slidenum">
              <a:rPr lang="en-GB" smtClean="0"/>
              <a:t>45</a:t>
            </a:fld>
            <a:endParaRPr lang="en-GB"/>
          </a:p>
        </p:txBody>
      </p:sp>
    </p:spTree>
    <p:extLst>
      <p:ext uri="{BB962C8B-B14F-4D97-AF65-F5344CB8AC3E}">
        <p14:creationId xmlns:p14="http://schemas.microsoft.com/office/powerpoint/2010/main" val="131489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 a light-bulb moment it has become apparent that what the applicant calls `volumetric floodplain compensation’ may be using some of the alleviation benefit of the scheme to compensate for avoidable obstructions created by the scheme, a process of dumbing down its performance.</a:t>
            </a:r>
          </a:p>
          <a:p>
            <a:pPr marL="171450" indent="-171450">
              <a:buFont typeface="Arial" panose="020B0604020202020204" pitchFamily="34" charset="0"/>
              <a:buChar char="•"/>
            </a:pPr>
            <a:r>
              <a:rPr lang="en-GB" dirty="0"/>
              <a:t>The Peer Reviewer might assess if we are right to ask for an FCA.</a:t>
            </a:r>
          </a:p>
        </p:txBody>
      </p:sp>
      <p:sp>
        <p:nvSpPr>
          <p:cNvPr id="4" name="Slide Number Placeholder 3"/>
          <p:cNvSpPr>
            <a:spLocks noGrp="1"/>
          </p:cNvSpPr>
          <p:nvPr>
            <p:ph type="sldNum" sz="quarter" idx="5"/>
          </p:nvPr>
        </p:nvSpPr>
        <p:spPr/>
        <p:txBody>
          <a:bodyPr/>
          <a:lstStyle/>
          <a:p>
            <a:fld id="{F05EA051-B56A-4295-97F8-63D5E506CC42}" type="slidenum">
              <a:rPr lang="en-GB" smtClean="0"/>
              <a:t>46</a:t>
            </a:fld>
            <a:endParaRPr lang="en-GB"/>
          </a:p>
        </p:txBody>
      </p:sp>
    </p:spTree>
    <p:extLst>
      <p:ext uri="{BB962C8B-B14F-4D97-AF65-F5344CB8AC3E}">
        <p14:creationId xmlns:p14="http://schemas.microsoft.com/office/powerpoint/2010/main" val="302237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applicant’s response seems to say </a:t>
            </a:r>
            <a:r>
              <a:rPr lang="en-GB" dirty="0" err="1"/>
              <a:t>the`unreliable</a:t>
            </a:r>
            <a:r>
              <a:rPr lang="en-GB" dirty="0"/>
              <a:t>’ model and `unsuccessful’ attempts to resolve it are unavoidable.</a:t>
            </a:r>
          </a:p>
          <a:p>
            <a:pPr marL="171450" indent="-171450">
              <a:buFont typeface="Arial" panose="020B0604020202020204" pitchFamily="34" charset="0"/>
              <a:buChar char="•"/>
            </a:pPr>
            <a:r>
              <a:rPr lang="en-GB" dirty="0"/>
              <a:t>But given the wider downsides listed by Tim, Kevan, Jocelyn and Rod, and uncertainty about the process of comparison with the `no-excavation’ alternative, maybe the answer is instead a conventional flood scheme design as outlined by a previous reviewer David Ramsbottom (Hydraulics Research Wallingford).</a:t>
            </a:r>
          </a:p>
          <a:p>
            <a:pPr marL="171450" indent="-171450">
              <a:buFont typeface="Arial" panose="020B0604020202020204" pitchFamily="34" charset="0"/>
              <a:buChar char="•"/>
            </a:pPr>
            <a:r>
              <a:rPr lang="en-GB" dirty="0"/>
              <a:t>The planners may need guidance from their own Peer Reviewer.</a:t>
            </a:r>
          </a:p>
        </p:txBody>
      </p:sp>
      <p:sp>
        <p:nvSpPr>
          <p:cNvPr id="4" name="Slide Number Placeholder 3"/>
          <p:cNvSpPr>
            <a:spLocks noGrp="1"/>
          </p:cNvSpPr>
          <p:nvPr>
            <p:ph type="sldNum" sz="quarter" idx="5"/>
          </p:nvPr>
        </p:nvSpPr>
        <p:spPr/>
        <p:txBody>
          <a:bodyPr/>
          <a:lstStyle/>
          <a:p>
            <a:fld id="{F05EA051-B56A-4295-97F8-63D5E506CC42}" type="slidenum">
              <a:rPr lang="en-GB" smtClean="0"/>
              <a:t>47</a:t>
            </a:fld>
            <a:endParaRPr lang="en-GB"/>
          </a:p>
        </p:txBody>
      </p:sp>
    </p:spTree>
    <p:extLst>
      <p:ext uri="{BB962C8B-B14F-4D97-AF65-F5344CB8AC3E}">
        <p14:creationId xmlns:p14="http://schemas.microsoft.com/office/powerpoint/2010/main" val="2036331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slide speaks for itself.  I have here the draft letter that will go out by midnight.  It is also on my old laptop here in case any member of this audience wants to endorse it, or we can have a show of hands later.</a:t>
            </a:r>
          </a:p>
          <a:p>
            <a:pPr marL="171450" indent="-171450">
              <a:buFont typeface="Arial" panose="020B0604020202020204" pitchFamily="34" charset="0"/>
              <a:buChar char="•"/>
            </a:pPr>
            <a:r>
              <a:rPr lang="en-GB" dirty="0"/>
              <a:t>Thanks for your attention, I now hand over to Patricia to sum up.</a:t>
            </a:r>
          </a:p>
        </p:txBody>
      </p:sp>
      <p:sp>
        <p:nvSpPr>
          <p:cNvPr id="4" name="Slide Number Placeholder 3"/>
          <p:cNvSpPr>
            <a:spLocks noGrp="1"/>
          </p:cNvSpPr>
          <p:nvPr>
            <p:ph type="sldNum" sz="quarter" idx="5"/>
          </p:nvPr>
        </p:nvSpPr>
        <p:spPr/>
        <p:txBody>
          <a:bodyPr/>
          <a:lstStyle/>
          <a:p>
            <a:fld id="{F05EA051-B56A-4295-97F8-63D5E506CC42}" type="slidenum">
              <a:rPr lang="en-GB" smtClean="0"/>
              <a:t>48</a:t>
            </a:fld>
            <a:endParaRPr lang="en-GB"/>
          </a:p>
        </p:txBody>
      </p:sp>
    </p:spTree>
    <p:extLst>
      <p:ext uri="{BB962C8B-B14F-4D97-AF65-F5344CB8AC3E}">
        <p14:creationId xmlns:p14="http://schemas.microsoft.com/office/powerpoint/2010/main" val="1733349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98DA-6295-10FE-B11F-7CE8BF04E8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11C0262-6A00-6BE8-3E79-A8DDC94767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44557B-EE04-1D8D-D715-0A52C3F543F9}"/>
              </a:ext>
            </a:extLst>
          </p:cNvPr>
          <p:cNvSpPr>
            <a:spLocks noGrp="1"/>
          </p:cNvSpPr>
          <p:nvPr>
            <p:ph type="dt" sz="half" idx="10"/>
          </p:nvPr>
        </p:nvSpPr>
        <p:spPr/>
        <p:txBody>
          <a:bodyPr/>
          <a:lstStyle/>
          <a:p>
            <a:fld id="{76378C3D-5077-4D5A-A5BF-FE4D3C3D7384}" type="datetimeFigureOut">
              <a:rPr lang="en-GB" smtClean="0"/>
              <a:t>17/04/2023</a:t>
            </a:fld>
            <a:endParaRPr lang="en-GB"/>
          </a:p>
        </p:txBody>
      </p:sp>
      <p:sp>
        <p:nvSpPr>
          <p:cNvPr id="5" name="Footer Placeholder 4">
            <a:extLst>
              <a:ext uri="{FF2B5EF4-FFF2-40B4-BE49-F238E27FC236}">
                <a16:creationId xmlns:a16="http://schemas.microsoft.com/office/drawing/2014/main" id="{98ACFDFD-195B-1982-C930-BD55A0A9D8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4B476E-1A5C-FFA8-7AA0-8F2170CCA23F}"/>
              </a:ext>
            </a:extLst>
          </p:cNvPr>
          <p:cNvSpPr>
            <a:spLocks noGrp="1"/>
          </p:cNvSpPr>
          <p:nvPr>
            <p:ph type="sldNum" sz="quarter" idx="12"/>
          </p:nvPr>
        </p:nvSpPr>
        <p:spPr/>
        <p:txBody>
          <a:bodyPr/>
          <a:lstStyle/>
          <a:p>
            <a:fld id="{307A01E6-9DED-4C24-BC58-349F0B90942B}" type="slidenum">
              <a:rPr lang="en-GB" smtClean="0"/>
              <a:t>‹#›</a:t>
            </a:fld>
            <a:endParaRPr lang="en-GB"/>
          </a:p>
        </p:txBody>
      </p:sp>
    </p:spTree>
    <p:extLst>
      <p:ext uri="{BB962C8B-B14F-4D97-AF65-F5344CB8AC3E}">
        <p14:creationId xmlns:p14="http://schemas.microsoft.com/office/powerpoint/2010/main" val="3936036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ABC-94BF-7F0E-4081-F5F7943609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9C619E-94C3-9206-5B7A-BE3A060314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7B61EF-4A72-E7CE-C3EE-391743B7C828}"/>
              </a:ext>
            </a:extLst>
          </p:cNvPr>
          <p:cNvSpPr>
            <a:spLocks noGrp="1"/>
          </p:cNvSpPr>
          <p:nvPr>
            <p:ph type="dt" sz="half" idx="10"/>
          </p:nvPr>
        </p:nvSpPr>
        <p:spPr/>
        <p:txBody>
          <a:bodyPr/>
          <a:lstStyle/>
          <a:p>
            <a:fld id="{76378C3D-5077-4D5A-A5BF-FE4D3C3D7384}" type="datetimeFigureOut">
              <a:rPr lang="en-GB" smtClean="0"/>
              <a:t>17/04/2023</a:t>
            </a:fld>
            <a:endParaRPr lang="en-GB"/>
          </a:p>
        </p:txBody>
      </p:sp>
      <p:sp>
        <p:nvSpPr>
          <p:cNvPr id="5" name="Footer Placeholder 4">
            <a:extLst>
              <a:ext uri="{FF2B5EF4-FFF2-40B4-BE49-F238E27FC236}">
                <a16:creationId xmlns:a16="http://schemas.microsoft.com/office/drawing/2014/main" id="{85C21907-E530-A722-627A-A026D7C52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00CDD7-BBD7-A43F-9745-E7B52DBD27BF}"/>
              </a:ext>
            </a:extLst>
          </p:cNvPr>
          <p:cNvSpPr>
            <a:spLocks noGrp="1"/>
          </p:cNvSpPr>
          <p:nvPr>
            <p:ph type="sldNum" sz="quarter" idx="12"/>
          </p:nvPr>
        </p:nvSpPr>
        <p:spPr/>
        <p:txBody>
          <a:bodyPr/>
          <a:lstStyle/>
          <a:p>
            <a:fld id="{307A01E6-9DED-4C24-BC58-349F0B90942B}" type="slidenum">
              <a:rPr lang="en-GB" smtClean="0"/>
              <a:t>‹#›</a:t>
            </a:fld>
            <a:endParaRPr lang="en-GB"/>
          </a:p>
        </p:txBody>
      </p:sp>
    </p:spTree>
    <p:extLst>
      <p:ext uri="{BB962C8B-B14F-4D97-AF65-F5344CB8AC3E}">
        <p14:creationId xmlns:p14="http://schemas.microsoft.com/office/powerpoint/2010/main" val="41391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F55163-9821-83E5-F6AF-C1A3A078A0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AF796A-33B6-224C-77AA-B74765E487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63D74D-8E91-3DE7-5BDA-83A916C27EEB}"/>
              </a:ext>
            </a:extLst>
          </p:cNvPr>
          <p:cNvSpPr>
            <a:spLocks noGrp="1"/>
          </p:cNvSpPr>
          <p:nvPr>
            <p:ph type="dt" sz="half" idx="10"/>
          </p:nvPr>
        </p:nvSpPr>
        <p:spPr/>
        <p:txBody>
          <a:bodyPr/>
          <a:lstStyle/>
          <a:p>
            <a:fld id="{76378C3D-5077-4D5A-A5BF-FE4D3C3D7384}" type="datetimeFigureOut">
              <a:rPr lang="en-GB" smtClean="0"/>
              <a:t>17/04/2023</a:t>
            </a:fld>
            <a:endParaRPr lang="en-GB"/>
          </a:p>
        </p:txBody>
      </p:sp>
      <p:sp>
        <p:nvSpPr>
          <p:cNvPr id="5" name="Footer Placeholder 4">
            <a:extLst>
              <a:ext uri="{FF2B5EF4-FFF2-40B4-BE49-F238E27FC236}">
                <a16:creationId xmlns:a16="http://schemas.microsoft.com/office/drawing/2014/main" id="{3BB4B817-9592-82CB-007F-8A8F061641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E30208-F205-EFC3-E44A-A79F4183F765}"/>
              </a:ext>
            </a:extLst>
          </p:cNvPr>
          <p:cNvSpPr>
            <a:spLocks noGrp="1"/>
          </p:cNvSpPr>
          <p:nvPr>
            <p:ph type="sldNum" sz="quarter" idx="12"/>
          </p:nvPr>
        </p:nvSpPr>
        <p:spPr/>
        <p:txBody>
          <a:bodyPr/>
          <a:lstStyle/>
          <a:p>
            <a:fld id="{307A01E6-9DED-4C24-BC58-349F0B90942B}" type="slidenum">
              <a:rPr lang="en-GB" smtClean="0"/>
              <a:t>‹#›</a:t>
            </a:fld>
            <a:endParaRPr lang="en-GB"/>
          </a:p>
        </p:txBody>
      </p:sp>
    </p:spTree>
    <p:extLst>
      <p:ext uri="{BB962C8B-B14F-4D97-AF65-F5344CB8AC3E}">
        <p14:creationId xmlns:p14="http://schemas.microsoft.com/office/powerpoint/2010/main" val="1633489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CB9281-2483-4F4B-9425-7124784D3824}" type="datetimeFigureOut">
              <a:rPr lang="en-GB" smtClean="0"/>
              <a:t>17/04/2023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5AF2A-2F90-4F34-9FDA-459BABE16090}" type="slidenum">
              <a:rPr lang="en-GB" smtClean="0"/>
              <a:t>‹#›</a:t>
            </a:fld>
            <a:endParaRPr lang="en-GB"/>
          </a:p>
        </p:txBody>
      </p:sp>
    </p:spTree>
    <p:extLst>
      <p:ext uri="{BB962C8B-B14F-4D97-AF65-F5344CB8AC3E}">
        <p14:creationId xmlns:p14="http://schemas.microsoft.com/office/powerpoint/2010/main" val="3897150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CB9281-2483-4F4B-9425-7124784D3824}" type="datetimeFigureOut">
              <a:rPr lang="en-GB" smtClean="0"/>
              <a:t>17/04/2023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5AF2A-2F90-4F34-9FDA-459BABE16090}" type="slidenum">
              <a:rPr lang="en-GB" smtClean="0"/>
              <a:t>‹#›</a:t>
            </a:fld>
            <a:endParaRPr lang="en-GB"/>
          </a:p>
        </p:txBody>
      </p:sp>
    </p:spTree>
    <p:extLst>
      <p:ext uri="{BB962C8B-B14F-4D97-AF65-F5344CB8AC3E}">
        <p14:creationId xmlns:p14="http://schemas.microsoft.com/office/powerpoint/2010/main" val="1950062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CB9281-2483-4F4B-9425-7124784D3824}" type="datetimeFigureOut">
              <a:rPr lang="en-GB" smtClean="0"/>
              <a:t>17/04/2023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5AF2A-2F90-4F34-9FDA-459BABE16090}" type="slidenum">
              <a:rPr lang="en-GB" smtClean="0"/>
              <a:t>‹#›</a:t>
            </a:fld>
            <a:endParaRPr lang="en-GB"/>
          </a:p>
        </p:txBody>
      </p:sp>
    </p:spTree>
    <p:extLst>
      <p:ext uri="{BB962C8B-B14F-4D97-AF65-F5344CB8AC3E}">
        <p14:creationId xmlns:p14="http://schemas.microsoft.com/office/powerpoint/2010/main" val="3114212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CB9281-2483-4F4B-9425-7124784D3824}" type="datetimeFigureOut">
              <a:rPr lang="en-GB" smtClean="0"/>
              <a:t>17/04/2023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C5AF2A-2F90-4F34-9FDA-459BABE16090}" type="slidenum">
              <a:rPr lang="en-GB" smtClean="0"/>
              <a:t>‹#›</a:t>
            </a:fld>
            <a:endParaRPr lang="en-GB"/>
          </a:p>
        </p:txBody>
      </p:sp>
    </p:spTree>
    <p:extLst>
      <p:ext uri="{BB962C8B-B14F-4D97-AF65-F5344CB8AC3E}">
        <p14:creationId xmlns:p14="http://schemas.microsoft.com/office/powerpoint/2010/main" val="2874188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CB9281-2483-4F4B-9425-7124784D3824}" type="datetimeFigureOut">
              <a:rPr lang="en-GB" smtClean="0"/>
              <a:t>17/04/2023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C5AF2A-2F90-4F34-9FDA-459BABE16090}" type="slidenum">
              <a:rPr lang="en-GB" smtClean="0"/>
              <a:t>‹#›</a:t>
            </a:fld>
            <a:endParaRPr lang="en-GB"/>
          </a:p>
        </p:txBody>
      </p:sp>
    </p:spTree>
    <p:extLst>
      <p:ext uri="{BB962C8B-B14F-4D97-AF65-F5344CB8AC3E}">
        <p14:creationId xmlns:p14="http://schemas.microsoft.com/office/powerpoint/2010/main" val="1765864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CB9281-2483-4F4B-9425-7124784D3824}" type="datetimeFigureOut">
              <a:rPr lang="en-GB" smtClean="0"/>
              <a:t>17/04/2023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C5AF2A-2F90-4F34-9FDA-459BABE16090}" type="slidenum">
              <a:rPr lang="en-GB" smtClean="0"/>
              <a:t>‹#›</a:t>
            </a:fld>
            <a:endParaRPr lang="en-GB"/>
          </a:p>
        </p:txBody>
      </p:sp>
    </p:spTree>
    <p:extLst>
      <p:ext uri="{BB962C8B-B14F-4D97-AF65-F5344CB8AC3E}">
        <p14:creationId xmlns:p14="http://schemas.microsoft.com/office/powerpoint/2010/main" val="2585899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B9281-2483-4F4B-9425-7124784D3824}" type="datetimeFigureOut">
              <a:rPr lang="en-GB" smtClean="0"/>
              <a:t>17/04/2023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C5AF2A-2F90-4F34-9FDA-459BABE16090}" type="slidenum">
              <a:rPr lang="en-GB" smtClean="0"/>
              <a:t>‹#›</a:t>
            </a:fld>
            <a:endParaRPr lang="en-GB"/>
          </a:p>
        </p:txBody>
      </p:sp>
    </p:spTree>
    <p:extLst>
      <p:ext uri="{BB962C8B-B14F-4D97-AF65-F5344CB8AC3E}">
        <p14:creationId xmlns:p14="http://schemas.microsoft.com/office/powerpoint/2010/main" val="272637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CB9281-2483-4F4B-9425-7124784D3824}" type="datetimeFigureOut">
              <a:rPr lang="en-GB" smtClean="0"/>
              <a:t>17/04/2023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C5AF2A-2F90-4F34-9FDA-459BABE16090}" type="slidenum">
              <a:rPr lang="en-GB" smtClean="0"/>
              <a:t>‹#›</a:t>
            </a:fld>
            <a:endParaRPr lang="en-GB"/>
          </a:p>
        </p:txBody>
      </p:sp>
    </p:spTree>
    <p:extLst>
      <p:ext uri="{BB962C8B-B14F-4D97-AF65-F5344CB8AC3E}">
        <p14:creationId xmlns:p14="http://schemas.microsoft.com/office/powerpoint/2010/main" val="3791176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68D22-E202-1F36-ACB4-C163F9AB4A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065FC2-87D6-0B36-8A75-C001D9D1B8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668656-BA9D-26EF-E70D-5425405CE7B3}"/>
              </a:ext>
            </a:extLst>
          </p:cNvPr>
          <p:cNvSpPr>
            <a:spLocks noGrp="1"/>
          </p:cNvSpPr>
          <p:nvPr>
            <p:ph type="dt" sz="half" idx="10"/>
          </p:nvPr>
        </p:nvSpPr>
        <p:spPr/>
        <p:txBody>
          <a:bodyPr/>
          <a:lstStyle/>
          <a:p>
            <a:fld id="{76378C3D-5077-4D5A-A5BF-FE4D3C3D7384}" type="datetimeFigureOut">
              <a:rPr lang="en-GB" smtClean="0"/>
              <a:t>17/04/2023</a:t>
            </a:fld>
            <a:endParaRPr lang="en-GB"/>
          </a:p>
        </p:txBody>
      </p:sp>
      <p:sp>
        <p:nvSpPr>
          <p:cNvPr id="5" name="Footer Placeholder 4">
            <a:extLst>
              <a:ext uri="{FF2B5EF4-FFF2-40B4-BE49-F238E27FC236}">
                <a16:creationId xmlns:a16="http://schemas.microsoft.com/office/drawing/2014/main" id="{952F66E9-434E-38BC-57DF-462698AF9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E1D797-816C-9E94-5BE9-A630694C5DBA}"/>
              </a:ext>
            </a:extLst>
          </p:cNvPr>
          <p:cNvSpPr>
            <a:spLocks noGrp="1"/>
          </p:cNvSpPr>
          <p:nvPr>
            <p:ph type="sldNum" sz="quarter" idx="12"/>
          </p:nvPr>
        </p:nvSpPr>
        <p:spPr/>
        <p:txBody>
          <a:bodyPr/>
          <a:lstStyle/>
          <a:p>
            <a:fld id="{307A01E6-9DED-4C24-BC58-349F0B90942B}" type="slidenum">
              <a:rPr lang="en-GB" smtClean="0"/>
              <a:t>‹#›</a:t>
            </a:fld>
            <a:endParaRPr lang="en-GB"/>
          </a:p>
        </p:txBody>
      </p:sp>
    </p:spTree>
    <p:extLst>
      <p:ext uri="{BB962C8B-B14F-4D97-AF65-F5344CB8AC3E}">
        <p14:creationId xmlns:p14="http://schemas.microsoft.com/office/powerpoint/2010/main" val="25962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CB9281-2483-4F4B-9425-7124784D3824}" type="datetimeFigureOut">
              <a:rPr lang="en-GB" smtClean="0"/>
              <a:t>17/04/2023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C5AF2A-2F90-4F34-9FDA-459BABE16090}" type="slidenum">
              <a:rPr lang="en-GB" smtClean="0"/>
              <a:t>‹#›</a:t>
            </a:fld>
            <a:endParaRPr lang="en-GB"/>
          </a:p>
        </p:txBody>
      </p:sp>
    </p:spTree>
    <p:extLst>
      <p:ext uri="{BB962C8B-B14F-4D97-AF65-F5344CB8AC3E}">
        <p14:creationId xmlns:p14="http://schemas.microsoft.com/office/powerpoint/2010/main" val="622894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CB9281-2483-4F4B-9425-7124784D3824}" type="datetimeFigureOut">
              <a:rPr lang="en-GB" smtClean="0"/>
              <a:t>17/04/2023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5AF2A-2F90-4F34-9FDA-459BABE16090}" type="slidenum">
              <a:rPr lang="en-GB" smtClean="0"/>
              <a:t>‹#›</a:t>
            </a:fld>
            <a:endParaRPr lang="en-GB"/>
          </a:p>
        </p:txBody>
      </p:sp>
    </p:spTree>
    <p:extLst>
      <p:ext uri="{BB962C8B-B14F-4D97-AF65-F5344CB8AC3E}">
        <p14:creationId xmlns:p14="http://schemas.microsoft.com/office/powerpoint/2010/main" val="2087751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CB9281-2483-4F4B-9425-7124784D3824}" type="datetimeFigureOut">
              <a:rPr lang="en-GB" smtClean="0"/>
              <a:t>17/04/2023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C5AF2A-2F90-4F34-9FDA-459BABE16090}" type="slidenum">
              <a:rPr lang="en-GB" smtClean="0"/>
              <a:t>‹#›</a:t>
            </a:fld>
            <a:endParaRPr lang="en-GB"/>
          </a:p>
        </p:txBody>
      </p:sp>
    </p:spTree>
    <p:extLst>
      <p:ext uri="{BB962C8B-B14F-4D97-AF65-F5344CB8AC3E}">
        <p14:creationId xmlns:p14="http://schemas.microsoft.com/office/powerpoint/2010/main" val="3893812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C199-1BA8-727D-C99E-3CAFA01CA3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CA8063-2857-3AFE-5A0F-3E8B58EA35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F909CB4-07C1-0CEC-0E05-EAEDF7F07583}"/>
              </a:ext>
            </a:extLst>
          </p:cNvPr>
          <p:cNvSpPr>
            <a:spLocks noGrp="1"/>
          </p:cNvSpPr>
          <p:nvPr>
            <p:ph type="dt" sz="half" idx="10"/>
          </p:nvPr>
        </p:nvSpPr>
        <p:spPr/>
        <p:txBody>
          <a:bodyPr/>
          <a:lstStyle/>
          <a:p>
            <a:fld id="{D9057287-2D4F-43CB-B8BE-E16342DE3C85}" type="datetimeFigureOut">
              <a:rPr lang="en-GB" smtClean="0"/>
              <a:t>17/04/2023</a:t>
            </a:fld>
            <a:endParaRPr lang="en-GB"/>
          </a:p>
        </p:txBody>
      </p:sp>
      <p:sp>
        <p:nvSpPr>
          <p:cNvPr id="5" name="Footer Placeholder 4">
            <a:extLst>
              <a:ext uri="{FF2B5EF4-FFF2-40B4-BE49-F238E27FC236}">
                <a16:creationId xmlns:a16="http://schemas.microsoft.com/office/drawing/2014/main" id="{91FCC9C2-1E22-E6D7-8BCC-561C24F73E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34BD99-F9E7-DC7C-83A7-B0A9D781CCA4}"/>
              </a:ext>
            </a:extLst>
          </p:cNvPr>
          <p:cNvSpPr>
            <a:spLocks noGrp="1"/>
          </p:cNvSpPr>
          <p:nvPr>
            <p:ph type="sldNum" sz="quarter" idx="12"/>
          </p:nvPr>
        </p:nvSpPr>
        <p:spPr/>
        <p:txBody>
          <a:bodyPr/>
          <a:lstStyle/>
          <a:p>
            <a:fld id="{98A7ADFB-E623-450E-99E0-AB96C8B4156E}" type="slidenum">
              <a:rPr lang="en-GB" smtClean="0"/>
              <a:t>‹#›</a:t>
            </a:fld>
            <a:endParaRPr lang="en-GB"/>
          </a:p>
        </p:txBody>
      </p:sp>
    </p:spTree>
    <p:extLst>
      <p:ext uri="{BB962C8B-B14F-4D97-AF65-F5344CB8AC3E}">
        <p14:creationId xmlns:p14="http://schemas.microsoft.com/office/powerpoint/2010/main" val="2072014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FEA3B-E570-CA4F-F482-01B3D5F9BF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77D9C4-F991-AB01-DA72-1BB89BFCCC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0767F0-86DB-FF7E-F442-53BE0A0B1B1E}"/>
              </a:ext>
            </a:extLst>
          </p:cNvPr>
          <p:cNvSpPr>
            <a:spLocks noGrp="1"/>
          </p:cNvSpPr>
          <p:nvPr>
            <p:ph type="dt" sz="half" idx="10"/>
          </p:nvPr>
        </p:nvSpPr>
        <p:spPr/>
        <p:txBody>
          <a:bodyPr/>
          <a:lstStyle/>
          <a:p>
            <a:fld id="{D9057287-2D4F-43CB-B8BE-E16342DE3C85}" type="datetimeFigureOut">
              <a:rPr lang="en-GB" smtClean="0"/>
              <a:t>17/04/2023</a:t>
            </a:fld>
            <a:endParaRPr lang="en-GB"/>
          </a:p>
        </p:txBody>
      </p:sp>
      <p:sp>
        <p:nvSpPr>
          <p:cNvPr id="5" name="Footer Placeholder 4">
            <a:extLst>
              <a:ext uri="{FF2B5EF4-FFF2-40B4-BE49-F238E27FC236}">
                <a16:creationId xmlns:a16="http://schemas.microsoft.com/office/drawing/2014/main" id="{18BCF6DA-2C4E-F41A-AE0D-C8A31A5018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DBA858-F75A-3630-2824-3A841388E70A}"/>
              </a:ext>
            </a:extLst>
          </p:cNvPr>
          <p:cNvSpPr>
            <a:spLocks noGrp="1"/>
          </p:cNvSpPr>
          <p:nvPr>
            <p:ph type="sldNum" sz="quarter" idx="12"/>
          </p:nvPr>
        </p:nvSpPr>
        <p:spPr/>
        <p:txBody>
          <a:bodyPr/>
          <a:lstStyle/>
          <a:p>
            <a:fld id="{98A7ADFB-E623-450E-99E0-AB96C8B4156E}" type="slidenum">
              <a:rPr lang="en-GB" smtClean="0"/>
              <a:t>‹#›</a:t>
            </a:fld>
            <a:endParaRPr lang="en-GB"/>
          </a:p>
        </p:txBody>
      </p:sp>
    </p:spTree>
    <p:extLst>
      <p:ext uri="{BB962C8B-B14F-4D97-AF65-F5344CB8AC3E}">
        <p14:creationId xmlns:p14="http://schemas.microsoft.com/office/powerpoint/2010/main" val="261904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23B5-5ACB-2205-9477-72ABBC6C88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55422EB-C669-634C-7A8A-3378D95FD8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441F3-0494-66D3-2558-C40F5EC86D21}"/>
              </a:ext>
            </a:extLst>
          </p:cNvPr>
          <p:cNvSpPr>
            <a:spLocks noGrp="1"/>
          </p:cNvSpPr>
          <p:nvPr>
            <p:ph type="dt" sz="half" idx="10"/>
          </p:nvPr>
        </p:nvSpPr>
        <p:spPr/>
        <p:txBody>
          <a:bodyPr/>
          <a:lstStyle/>
          <a:p>
            <a:fld id="{D9057287-2D4F-43CB-B8BE-E16342DE3C85}" type="datetimeFigureOut">
              <a:rPr lang="en-GB" smtClean="0"/>
              <a:t>17/04/2023</a:t>
            </a:fld>
            <a:endParaRPr lang="en-GB"/>
          </a:p>
        </p:txBody>
      </p:sp>
      <p:sp>
        <p:nvSpPr>
          <p:cNvPr id="5" name="Footer Placeholder 4">
            <a:extLst>
              <a:ext uri="{FF2B5EF4-FFF2-40B4-BE49-F238E27FC236}">
                <a16:creationId xmlns:a16="http://schemas.microsoft.com/office/drawing/2014/main" id="{0FE4D568-1FC1-5D53-7D1F-52684E29B0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256A4E-C0B9-857C-54C7-21EF67E617F4}"/>
              </a:ext>
            </a:extLst>
          </p:cNvPr>
          <p:cNvSpPr>
            <a:spLocks noGrp="1"/>
          </p:cNvSpPr>
          <p:nvPr>
            <p:ph type="sldNum" sz="quarter" idx="12"/>
          </p:nvPr>
        </p:nvSpPr>
        <p:spPr/>
        <p:txBody>
          <a:bodyPr/>
          <a:lstStyle/>
          <a:p>
            <a:fld id="{98A7ADFB-E623-450E-99E0-AB96C8B4156E}" type="slidenum">
              <a:rPr lang="en-GB" smtClean="0"/>
              <a:t>‹#›</a:t>
            </a:fld>
            <a:endParaRPr lang="en-GB"/>
          </a:p>
        </p:txBody>
      </p:sp>
    </p:spTree>
    <p:extLst>
      <p:ext uri="{BB962C8B-B14F-4D97-AF65-F5344CB8AC3E}">
        <p14:creationId xmlns:p14="http://schemas.microsoft.com/office/powerpoint/2010/main" val="2234180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0BB7C-77E0-4AA8-B2F3-3DE24E63BC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0D20BF-06AB-1E08-F24A-A7B14DFC9F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CB5BFD-EAA4-BD9A-2E3B-9433EFF8BA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B1619B-BB39-2A26-42C7-1B05AB6B46C6}"/>
              </a:ext>
            </a:extLst>
          </p:cNvPr>
          <p:cNvSpPr>
            <a:spLocks noGrp="1"/>
          </p:cNvSpPr>
          <p:nvPr>
            <p:ph type="dt" sz="half" idx="10"/>
          </p:nvPr>
        </p:nvSpPr>
        <p:spPr/>
        <p:txBody>
          <a:bodyPr/>
          <a:lstStyle/>
          <a:p>
            <a:fld id="{D9057287-2D4F-43CB-B8BE-E16342DE3C85}" type="datetimeFigureOut">
              <a:rPr lang="en-GB" smtClean="0"/>
              <a:t>17/04/2023</a:t>
            </a:fld>
            <a:endParaRPr lang="en-GB"/>
          </a:p>
        </p:txBody>
      </p:sp>
      <p:sp>
        <p:nvSpPr>
          <p:cNvPr id="6" name="Footer Placeholder 5">
            <a:extLst>
              <a:ext uri="{FF2B5EF4-FFF2-40B4-BE49-F238E27FC236}">
                <a16:creationId xmlns:a16="http://schemas.microsoft.com/office/drawing/2014/main" id="{B00D5890-D4C1-28C7-8AC4-6AED2B5A4B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B4452E-5373-9C35-B025-8808C93A3750}"/>
              </a:ext>
            </a:extLst>
          </p:cNvPr>
          <p:cNvSpPr>
            <a:spLocks noGrp="1"/>
          </p:cNvSpPr>
          <p:nvPr>
            <p:ph type="sldNum" sz="quarter" idx="12"/>
          </p:nvPr>
        </p:nvSpPr>
        <p:spPr/>
        <p:txBody>
          <a:bodyPr/>
          <a:lstStyle/>
          <a:p>
            <a:fld id="{98A7ADFB-E623-450E-99E0-AB96C8B4156E}" type="slidenum">
              <a:rPr lang="en-GB" smtClean="0"/>
              <a:t>‹#›</a:t>
            </a:fld>
            <a:endParaRPr lang="en-GB"/>
          </a:p>
        </p:txBody>
      </p:sp>
    </p:spTree>
    <p:extLst>
      <p:ext uri="{BB962C8B-B14F-4D97-AF65-F5344CB8AC3E}">
        <p14:creationId xmlns:p14="http://schemas.microsoft.com/office/powerpoint/2010/main" val="3152334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30298-55E1-52E7-9A08-70C5A17E468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E676BE-CDF5-F574-C797-C89865F3EE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B733D4-C77F-5790-E043-CFEAB0BC51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946A6C6-E571-10B6-5F75-05E0A3CE17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F34BC8-314F-FC09-DD23-AA95A9CFF4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42D291-C9B1-2C6A-2391-AC4B870142D0}"/>
              </a:ext>
            </a:extLst>
          </p:cNvPr>
          <p:cNvSpPr>
            <a:spLocks noGrp="1"/>
          </p:cNvSpPr>
          <p:nvPr>
            <p:ph type="dt" sz="half" idx="10"/>
          </p:nvPr>
        </p:nvSpPr>
        <p:spPr/>
        <p:txBody>
          <a:bodyPr/>
          <a:lstStyle/>
          <a:p>
            <a:fld id="{D9057287-2D4F-43CB-B8BE-E16342DE3C85}" type="datetimeFigureOut">
              <a:rPr lang="en-GB" smtClean="0"/>
              <a:t>17/04/2023</a:t>
            </a:fld>
            <a:endParaRPr lang="en-GB"/>
          </a:p>
        </p:txBody>
      </p:sp>
      <p:sp>
        <p:nvSpPr>
          <p:cNvPr id="8" name="Footer Placeholder 7">
            <a:extLst>
              <a:ext uri="{FF2B5EF4-FFF2-40B4-BE49-F238E27FC236}">
                <a16:creationId xmlns:a16="http://schemas.microsoft.com/office/drawing/2014/main" id="{1D7C2E98-5846-3774-E7A0-6ADDC59CFA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70575-7B2E-DDEE-5BCB-FB6804F35011}"/>
              </a:ext>
            </a:extLst>
          </p:cNvPr>
          <p:cNvSpPr>
            <a:spLocks noGrp="1"/>
          </p:cNvSpPr>
          <p:nvPr>
            <p:ph type="sldNum" sz="quarter" idx="12"/>
          </p:nvPr>
        </p:nvSpPr>
        <p:spPr/>
        <p:txBody>
          <a:bodyPr/>
          <a:lstStyle/>
          <a:p>
            <a:fld id="{98A7ADFB-E623-450E-99E0-AB96C8B4156E}" type="slidenum">
              <a:rPr lang="en-GB" smtClean="0"/>
              <a:t>‹#›</a:t>
            </a:fld>
            <a:endParaRPr lang="en-GB"/>
          </a:p>
        </p:txBody>
      </p:sp>
    </p:spTree>
    <p:extLst>
      <p:ext uri="{BB962C8B-B14F-4D97-AF65-F5344CB8AC3E}">
        <p14:creationId xmlns:p14="http://schemas.microsoft.com/office/powerpoint/2010/main" val="3363354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2D41-646A-39DE-4FBB-017C4232ADF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B423F88-54E1-CB63-8F73-41C0CD56C09C}"/>
              </a:ext>
            </a:extLst>
          </p:cNvPr>
          <p:cNvSpPr>
            <a:spLocks noGrp="1"/>
          </p:cNvSpPr>
          <p:nvPr>
            <p:ph type="dt" sz="half" idx="10"/>
          </p:nvPr>
        </p:nvSpPr>
        <p:spPr/>
        <p:txBody>
          <a:bodyPr/>
          <a:lstStyle/>
          <a:p>
            <a:fld id="{D9057287-2D4F-43CB-B8BE-E16342DE3C85}" type="datetimeFigureOut">
              <a:rPr lang="en-GB" smtClean="0"/>
              <a:t>17/04/2023</a:t>
            </a:fld>
            <a:endParaRPr lang="en-GB"/>
          </a:p>
        </p:txBody>
      </p:sp>
      <p:sp>
        <p:nvSpPr>
          <p:cNvPr id="4" name="Footer Placeholder 3">
            <a:extLst>
              <a:ext uri="{FF2B5EF4-FFF2-40B4-BE49-F238E27FC236}">
                <a16:creationId xmlns:a16="http://schemas.microsoft.com/office/drawing/2014/main" id="{CA4B8CEA-2D20-2D9E-0FA7-02CD168BAB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55FCEAB-1D46-6B2D-2E38-D82CD1FB6E85}"/>
              </a:ext>
            </a:extLst>
          </p:cNvPr>
          <p:cNvSpPr>
            <a:spLocks noGrp="1"/>
          </p:cNvSpPr>
          <p:nvPr>
            <p:ph type="sldNum" sz="quarter" idx="12"/>
          </p:nvPr>
        </p:nvSpPr>
        <p:spPr/>
        <p:txBody>
          <a:bodyPr/>
          <a:lstStyle/>
          <a:p>
            <a:fld id="{98A7ADFB-E623-450E-99E0-AB96C8B4156E}" type="slidenum">
              <a:rPr lang="en-GB" smtClean="0"/>
              <a:t>‹#›</a:t>
            </a:fld>
            <a:endParaRPr lang="en-GB"/>
          </a:p>
        </p:txBody>
      </p:sp>
    </p:spTree>
    <p:extLst>
      <p:ext uri="{BB962C8B-B14F-4D97-AF65-F5344CB8AC3E}">
        <p14:creationId xmlns:p14="http://schemas.microsoft.com/office/powerpoint/2010/main" val="230191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1C2E04-7384-E42A-0B34-485F5C6431C0}"/>
              </a:ext>
            </a:extLst>
          </p:cNvPr>
          <p:cNvSpPr>
            <a:spLocks noGrp="1"/>
          </p:cNvSpPr>
          <p:nvPr>
            <p:ph type="dt" sz="half" idx="10"/>
          </p:nvPr>
        </p:nvSpPr>
        <p:spPr/>
        <p:txBody>
          <a:bodyPr/>
          <a:lstStyle/>
          <a:p>
            <a:fld id="{D9057287-2D4F-43CB-B8BE-E16342DE3C85}" type="datetimeFigureOut">
              <a:rPr lang="en-GB" smtClean="0"/>
              <a:t>17/04/2023</a:t>
            </a:fld>
            <a:endParaRPr lang="en-GB"/>
          </a:p>
        </p:txBody>
      </p:sp>
      <p:sp>
        <p:nvSpPr>
          <p:cNvPr id="3" name="Footer Placeholder 2">
            <a:extLst>
              <a:ext uri="{FF2B5EF4-FFF2-40B4-BE49-F238E27FC236}">
                <a16:creationId xmlns:a16="http://schemas.microsoft.com/office/drawing/2014/main" id="{E46BED09-20D1-924E-BA04-6D2E4F5E5E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0FFA27-7BCA-D744-70B6-188D1078804B}"/>
              </a:ext>
            </a:extLst>
          </p:cNvPr>
          <p:cNvSpPr>
            <a:spLocks noGrp="1"/>
          </p:cNvSpPr>
          <p:nvPr>
            <p:ph type="sldNum" sz="quarter" idx="12"/>
          </p:nvPr>
        </p:nvSpPr>
        <p:spPr/>
        <p:txBody>
          <a:bodyPr/>
          <a:lstStyle/>
          <a:p>
            <a:fld id="{98A7ADFB-E623-450E-99E0-AB96C8B4156E}" type="slidenum">
              <a:rPr lang="en-GB" smtClean="0"/>
              <a:t>‹#›</a:t>
            </a:fld>
            <a:endParaRPr lang="en-GB"/>
          </a:p>
        </p:txBody>
      </p:sp>
    </p:spTree>
    <p:extLst>
      <p:ext uri="{BB962C8B-B14F-4D97-AF65-F5344CB8AC3E}">
        <p14:creationId xmlns:p14="http://schemas.microsoft.com/office/powerpoint/2010/main" val="82197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72865-7009-6D73-C62E-0E1B858802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87B699D-3457-2BFC-EFCF-C8EC968203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B5C477-957B-9DAA-3FE6-56283E8CF17E}"/>
              </a:ext>
            </a:extLst>
          </p:cNvPr>
          <p:cNvSpPr>
            <a:spLocks noGrp="1"/>
          </p:cNvSpPr>
          <p:nvPr>
            <p:ph type="dt" sz="half" idx="10"/>
          </p:nvPr>
        </p:nvSpPr>
        <p:spPr/>
        <p:txBody>
          <a:bodyPr/>
          <a:lstStyle/>
          <a:p>
            <a:fld id="{76378C3D-5077-4D5A-A5BF-FE4D3C3D7384}" type="datetimeFigureOut">
              <a:rPr lang="en-GB" smtClean="0"/>
              <a:t>17/04/2023</a:t>
            </a:fld>
            <a:endParaRPr lang="en-GB"/>
          </a:p>
        </p:txBody>
      </p:sp>
      <p:sp>
        <p:nvSpPr>
          <p:cNvPr id="5" name="Footer Placeholder 4">
            <a:extLst>
              <a:ext uri="{FF2B5EF4-FFF2-40B4-BE49-F238E27FC236}">
                <a16:creationId xmlns:a16="http://schemas.microsoft.com/office/drawing/2014/main" id="{B386D785-6F3C-9835-E425-9899292679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8EA93C-B8F4-B944-C0B5-A3BEA3F99A0A}"/>
              </a:ext>
            </a:extLst>
          </p:cNvPr>
          <p:cNvSpPr>
            <a:spLocks noGrp="1"/>
          </p:cNvSpPr>
          <p:nvPr>
            <p:ph type="sldNum" sz="quarter" idx="12"/>
          </p:nvPr>
        </p:nvSpPr>
        <p:spPr/>
        <p:txBody>
          <a:bodyPr/>
          <a:lstStyle/>
          <a:p>
            <a:fld id="{307A01E6-9DED-4C24-BC58-349F0B90942B}" type="slidenum">
              <a:rPr lang="en-GB" smtClean="0"/>
              <a:t>‹#›</a:t>
            </a:fld>
            <a:endParaRPr lang="en-GB"/>
          </a:p>
        </p:txBody>
      </p:sp>
    </p:spTree>
    <p:extLst>
      <p:ext uri="{BB962C8B-B14F-4D97-AF65-F5344CB8AC3E}">
        <p14:creationId xmlns:p14="http://schemas.microsoft.com/office/powerpoint/2010/main" val="411746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3E85F-D2D3-4B1F-7008-1BF1A40B5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28DD21-9597-E842-8F23-8B312554F7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FD94CF5-F825-D3D4-BE8E-5566C5A48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0791E2-7922-33F1-F080-70E5F1F1DC79}"/>
              </a:ext>
            </a:extLst>
          </p:cNvPr>
          <p:cNvSpPr>
            <a:spLocks noGrp="1"/>
          </p:cNvSpPr>
          <p:nvPr>
            <p:ph type="dt" sz="half" idx="10"/>
          </p:nvPr>
        </p:nvSpPr>
        <p:spPr/>
        <p:txBody>
          <a:bodyPr/>
          <a:lstStyle/>
          <a:p>
            <a:fld id="{D9057287-2D4F-43CB-B8BE-E16342DE3C85}" type="datetimeFigureOut">
              <a:rPr lang="en-GB" smtClean="0"/>
              <a:t>17/04/2023</a:t>
            </a:fld>
            <a:endParaRPr lang="en-GB"/>
          </a:p>
        </p:txBody>
      </p:sp>
      <p:sp>
        <p:nvSpPr>
          <p:cNvPr id="6" name="Footer Placeholder 5">
            <a:extLst>
              <a:ext uri="{FF2B5EF4-FFF2-40B4-BE49-F238E27FC236}">
                <a16:creationId xmlns:a16="http://schemas.microsoft.com/office/drawing/2014/main" id="{BC5DDAA7-5A93-9E2B-6B05-422F8D7975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16517B-589A-436F-0D72-F35EF3B7C422}"/>
              </a:ext>
            </a:extLst>
          </p:cNvPr>
          <p:cNvSpPr>
            <a:spLocks noGrp="1"/>
          </p:cNvSpPr>
          <p:nvPr>
            <p:ph type="sldNum" sz="quarter" idx="12"/>
          </p:nvPr>
        </p:nvSpPr>
        <p:spPr/>
        <p:txBody>
          <a:bodyPr/>
          <a:lstStyle/>
          <a:p>
            <a:fld id="{98A7ADFB-E623-450E-99E0-AB96C8B4156E}" type="slidenum">
              <a:rPr lang="en-GB" smtClean="0"/>
              <a:t>‹#›</a:t>
            </a:fld>
            <a:endParaRPr lang="en-GB"/>
          </a:p>
        </p:txBody>
      </p:sp>
    </p:spTree>
    <p:extLst>
      <p:ext uri="{BB962C8B-B14F-4D97-AF65-F5344CB8AC3E}">
        <p14:creationId xmlns:p14="http://schemas.microsoft.com/office/powerpoint/2010/main" val="2262688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7CE2-4FCD-CE78-A190-4440F6FF5B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24CA33-90F4-27FE-696A-1C95C65BC4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E285279-230C-4ADB-0877-51F2C421B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05AD2-5746-593F-866F-4A4143A7359A}"/>
              </a:ext>
            </a:extLst>
          </p:cNvPr>
          <p:cNvSpPr>
            <a:spLocks noGrp="1"/>
          </p:cNvSpPr>
          <p:nvPr>
            <p:ph type="dt" sz="half" idx="10"/>
          </p:nvPr>
        </p:nvSpPr>
        <p:spPr/>
        <p:txBody>
          <a:bodyPr/>
          <a:lstStyle/>
          <a:p>
            <a:fld id="{D9057287-2D4F-43CB-B8BE-E16342DE3C85}" type="datetimeFigureOut">
              <a:rPr lang="en-GB" smtClean="0"/>
              <a:t>17/04/2023</a:t>
            </a:fld>
            <a:endParaRPr lang="en-GB"/>
          </a:p>
        </p:txBody>
      </p:sp>
      <p:sp>
        <p:nvSpPr>
          <p:cNvPr id="6" name="Footer Placeholder 5">
            <a:extLst>
              <a:ext uri="{FF2B5EF4-FFF2-40B4-BE49-F238E27FC236}">
                <a16:creationId xmlns:a16="http://schemas.microsoft.com/office/drawing/2014/main" id="{B6FB8AAF-7221-C155-F4F3-84D619A305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930366-A01C-4384-D59E-15CA5E30E5A0}"/>
              </a:ext>
            </a:extLst>
          </p:cNvPr>
          <p:cNvSpPr>
            <a:spLocks noGrp="1"/>
          </p:cNvSpPr>
          <p:nvPr>
            <p:ph type="sldNum" sz="quarter" idx="12"/>
          </p:nvPr>
        </p:nvSpPr>
        <p:spPr/>
        <p:txBody>
          <a:bodyPr/>
          <a:lstStyle/>
          <a:p>
            <a:fld id="{98A7ADFB-E623-450E-99E0-AB96C8B4156E}" type="slidenum">
              <a:rPr lang="en-GB" smtClean="0"/>
              <a:t>‹#›</a:t>
            </a:fld>
            <a:endParaRPr lang="en-GB"/>
          </a:p>
        </p:txBody>
      </p:sp>
    </p:spTree>
    <p:extLst>
      <p:ext uri="{BB962C8B-B14F-4D97-AF65-F5344CB8AC3E}">
        <p14:creationId xmlns:p14="http://schemas.microsoft.com/office/powerpoint/2010/main" val="191006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EB81-EAFB-AD90-33FE-2DF773EE69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55A6A5-2E5F-4F07-A297-30709EB452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74F9D4-E7F2-61EF-2047-8D158940423D}"/>
              </a:ext>
            </a:extLst>
          </p:cNvPr>
          <p:cNvSpPr>
            <a:spLocks noGrp="1"/>
          </p:cNvSpPr>
          <p:nvPr>
            <p:ph type="dt" sz="half" idx="10"/>
          </p:nvPr>
        </p:nvSpPr>
        <p:spPr/>
        <p:txBody>
          <a:bodyPr/>
          <a:lstStyle/>
          <a:p>
            <a:fld id="{D9057287-2D4F-43CB-B8BE-E16342DE3C85}" type="datetimeFigureOut">
              <a:rPr lang="en-GB" smtClean="0"/>
              <a:t>17/04/2023</a:t>
            </a:fld>
            <a:endParaRPr lang="en-GB"/>
          </a:p>
        </p:txBody>
      </p:sp>
      <p:sp>
        <p:nvSpPr>
          <p:cNvPr id="5" name="Footer Placeholder 4">
            <a:extLst>
              <a:ext uri="{FF2B5EF4-FFF2-40B4-BE49-F238E27FC236}">
                <a16:creationId xmlns:a16="http://schemas.microsoft.com/office/drawing/2014/main" id="{B62668B7-CF60-6604-CE7C-58EBA23867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A1E83B-E942-0D37-8218-B5F19337AFC9}"/>
              </a:ext>
            </a:extLst>
          </p:cNvPr>
          <p:cNvSpPr>
            <a:spLocks noGrp="1"/>
          </p:cNvSpPr>
          <p:nvPr>
            <p:ph type="sldNum" sz="quarter" idx="12"/>
          </p:nvPr>
        </p:nvSpPr>
        <p:spPr/>
        <p:txBody>
          <a:bodyPr/>
          <a:lstStyle/>
          <a:p>
            <a:fld id="{98A7ADFB-E623-450E-99E0-AB96C8B4156E}" type="slidenum">
              <a:rPr lang="en-GB" smtClean="0"/>
              <a:t>‹#›</a:t>
            </a:fld>
            <a:endParaRPr lang="en-GB"/>
          </a:p>
        </p:txBody>
      </p:sp>
    </p:spTree>
    <p:extLst>
      <p:ext uri="{BB962C8B-B14F-4D97-AF65-F5344CB8AC3E}">
        <p14:creationId xmlns:p14="http://schemas.microsoft.com/office/powerpoint/2010/main" val="3723555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289040-E8ED-20F9-9F74-FDDC36DC13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D321A9-9D59-0DE6-5C9B-FFDA70C3FD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8D7A8A-00F1-2126-A9B8-2D6D2583C20D}"/>
              </a:ext>
            </a:extLst>
          </p:cNvPr>
          <p:cNvSpPr>
            <a:spLocks noGrp="1"/>
          </p:cNvSpPr>
          <p:nvPr>
            <p:ph type="dt" sz="half" idx="10"/>
          </p:nvPr>
        </p:nvSpPr>
        <p:spPr/>
        <p:txBody>
          <a:bodyPr/>
          <a:lstStyle/>
          <a:p>
            <a:fld id="{D9057287-2D4F-43CB-B8BE-E16342DE3C85}" type="datetimeFigureOut">
              <a:rPr lang="en-GB" smtClean="0"/>
              <a:t>17/04/2023</a:t>
            </a:fld>
            <a:endParaRPr lang="en-GB"/>
          </a:p>
        </p:txBody>
      </p:sp>
      <p:sp>
        <p:nvSpPr>
          <p:cNvPr id="5" name="Footer Placeholder 4">
            <a:extLst>
              <a:ext uri="{FF2B5EF4-FFF2-40B4-BE49-F238E27FC236}">
                <a16:creationId xmlns:a16="http://schemas.microsoft.com/office/drawing/2014/main" id="{6717ACFD-7AA1-6943-4229-84D626235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FB2F5C-CAC7-BF32-FCBA-F416D09BA22E}"/>
              </a:ext>
            </a:extLst>
          </p:cNvPr>
          <p:cNvSpPr>
            <a:spLocks noGrp="1"/>
          </p:cNvSpPr>
          <p:nvPr>
            <p:ph type="sldNum" sz="quarter" idx="12"/>
          </p:nvPr>
        </p:nvSpPr>
        <p:spPr/>
        <p:txBody>
          <a:bodyPr/>
          <a:lstStyle/>
          <a:p>
            <a:fld id="{98A7ADFB-E623-450E-99E0-AB96C8B4156E}" type="slidenum">
              <a:rPr lang="en-GB" smtClean="0"/>
              <a:t>‹#›</a:t>
            </a:fld>
            <a:endParaRPr lang="en-GB"/>
          </a:p>
        </p:txBody>
      </p:sp>
    </p:spTree>
    <p:extLst>
      <p:ext uri="{BB962C8B-B14F-4D97-AF65-F5344CB8AC3E}">
        <p14:creationId xmlns:p14="http://schemas.microsoft.com/office/powerpoint/2010/main" val="1183210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F80EE3-703B-B049-BFC0-C84A664946D3}" type="datetimeFigureOut">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EED27-BC99-014A-A51C-D9FC79D0DECA}" type="slidenum">
              <a:rPr lang="en-US" smtClean="0"/>
              <a:t>‹#›</a:t>
            </a:fld>
            <a:endParaRPr lang="en-US"/>
          </a:p>
        </p:txBody>
      </p:sp>
    </p:spTree>
    <p:extLst>
      <p:ext uri="{BB962C8B-B14F-4D97-AF65-F5344CB8AC3E}">
        <p14:creationId xmlns:p14="http://schemas.microsoft.com/office/powerpoint/2010/main" val="618470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F80EE3-703B-B049-BFC0-C84A664946D3}" type="datetimeFigureOut">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EED27-BC99-014A-A51C-D9FC79D0DECA}" type="slidenum">
              <a:rPr lang="en-US" smtClean="0"/>
              <a:t>‹#›</a:t>
            </a:fld>
            <a:endParaRPr lang="en-US"/>
          </a:p>
        </p:txBody>
      </p:sp>
    </p:spTree>
    <p:extLst>
      <p:ext uri="{BB962C8B-B14F-4D97-AF65-F5344CB8AC3E}">
        <p14:creationId xmlns:p14="http://schemas.microsoft.com/office/powerpoint/2010/main" val="2060322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F80EE3-703B-B049-BFC0-C84A664946D3}" type="datetimeFigureOut">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EED27-BC99-014A-A51C-D9FC79D0DECA}" type="slidenum">
              <a:rPr lang="en-US" smtClean="0"/>
              <a:t>‹#›</a:t>
            </a:fld>
            <a:endParaRPr lang="en-US"/>
          </a:p>
        </p:txBody>
      </p:sp>
    </p:spTree>
    <p:extLst>
      <p:ext uri="{BB962C8B-B14F-4D97-AF65-F5344CB8AC3E}">
        <p14:creationId xmlns:p14="http://schemas.microsoft.com/office/powerpoint/2010/main" val="2264596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F80EE3-703B-B049-BFC0-C84A664946D3}" type="datetimeFigureOut">
              <a:rPr lang="en-US" smtClean="0"/>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EED27-BC99-014A-A51C-D9FC79D0DECA}" type="slidenum">
              <a:rPr lang="en-US" smtClean="0"/>
              <a:t>‹#›</a:t>
            </a:fld>
            <a:endParaRPr lang="en-US"/>
          </a:p>
        </p:txBody>
      </p:sp>
    </p:spTree>
    <p:extLst>
      <p:ext uri="{BB962C8B-B14F-4D97-AF65-F5344CB8AC3E}">
        <p14:creationId xmlns:p14="http://schemas.microsoft.com/office/powerpoint/2010/main" val="3356922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F80EE3-703B-B049-BFC0-C84A664946D3}" type="datetimeFigureOut">
              <a:rPr lang="en-US" smtClean="0"/>
              <a:t>4/17/23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5EED27-BC99-014A-A51C-D9FC79D0DECA}" type="slidenum">
              <a:rPr lang="en-US" smtClean="0"/>
              <a:t>‹#›</a:t>
            </a:fld>
            <a:endParaRPr lang="en-US"/>
          </a:p>
        </p:txBody>
      </p:sp>
    </p:spTree>
    <p:extLst>
      <p:ext uri="{BB962C8B-B14F-4D97-AF65-F5344CB8AC3E}">
        <p14:creationId xmlns:p14="http://schemas.microsoft.com/office/powerpoint/2010/main" val="1856658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F80EE3-703B-B049-BFC0-C84A664946D3}" type="datetimeFigureOut">
              <a:rPr lang="en-US" smtClean="0"/>
              <a:t>4/17/23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5EED27-BC99-014A-A51C-D9FC79D0DECA}" type="slidenum">
              <a:rPr lang="en-US" smtClean="0"/>
              <a:t>‹#›</a:t>
            </a:fld>
            <a:endParaRPr lang="en-US"/>
          </a:p>
        </p:txBody>
      </p:sp>
    </p:spTree>
    <p:extLst>
      <p:ext uri="{BB962C8B-B14F-4D97-AF65-F5344CB8AC3E}">
        <p14:creationId xmlns:p14="http://schemas.microsoft.com/office/powerpoint/2010/main" val="2820547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08D1-506A-AB96-C47D-147B2A8CB5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4787AE-C157-F9D8-D298-992CA844F5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A301D59-E877-4FB5-D955-2E7ABF9F5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57E3D40-0C30-CD0F-904F-AF4372BF01FC}"/>
              </a:ext>
            </a:extLst>
          </p:cNvPr>
          <p:cNvSpPr>
            <a:spLocks noGrp="1"/>
          </p:cNvSpPr>
          <p:nvPr>
            <p:ph type="dt" sz="half" idx="10"/>
          </p:nvPr>
        </p:nvSpPr>
        <p:spPr/>
        <p:txBody>
          <a:bodyPr/>
          <a:lstStyle/>
          <a:p>
            <a:fld id="{76378C3D-5077-4D5A-A5BF-FE4D3C3D7384}" type="datetimeFigureOut">
              <a:rPr lang="en-GB" smtClean="0"/>
              <a:t>17/04/2023</a:t>
            </a:fld>
            <a:endParaRPr lang="en-GB"/>
          </a:p>
        </p:txBody>
      </p:sp>
      <p:sp>
        <p:nvSpPr>
          <p:cNvPr id="6" name="Footer Placeholder 5">
            <a:extLst>
              <a:ext uri="{FF2B5EF4-FFF2-40B4-BE49-F238E27FC236}">
                <a16:creationId xmlns:a16="http://schemas.microsoft.com/office/drawing/2014/main" id="{AE132DDD-1285-79CD-DBA6-8DA41102B0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D2AF29-AFC6-B7DD-5EB7-273EBCB67929}"/>
              </a:ext>
            </a:extLst>
          </p:cNvPr>
          <p:cNvSpPr>
            <a:spLocks noGrp="1"/>
          </p:cNvSpPr>
          <p:nvPr>
            <p:ph type="sldNum" sz="quarter" idx="12"/>
          </p:nvPr>
        </p:nvSpPr>
        <p:spPr/>
        <p:txBody>
          <a:bodyPr/>
          <a:lstStyle/>
          <a:p>
            <a:fld id="{307A01E6-9DED-4C24-BC58-349F0B90942B}" type="slidenum">
              <a:rPr lang="en-GB" smtClean="0"/>
              <a:t>‹#›</a:t>
            </a:fld>
            <a:endParaRPr lang="en-GB"/>
          </a:p>
        </p:txBody>
      </p:sp>
    </p:spTree>
    <p:extLst>
      <p:ext uri="{BB962C8B-B14F-4D97-AF65-F5344CB8AC3E}">
        <p14:creationId xmlns:p14="http://schemas.microsoft.com/office/powerpoint/2010/main" val="1952371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80EE3-703B-B049-BFC0-C84A664946D3}" type="datetimeFigureOut">
              <a:rPr lang="en-US" smtClean="0"/>
              <a:t>4/17/23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5EED27-BC99-014A-A51C-D9FC79D0DECA}" type="slidenum">
              <a:rPr lang="en-US" smtClean="0"/>
              <a:t>‹#›</a:t>
            </a:fld>
            <a:endParaRPr lang="en-US"/>
          </a:p>
        </p:txBody>
      </p:sp>
    </p:spTree>
    <p:extLst>
      <p:ext uri="{BB962C8B-B14F-4D97-AF65-F5344CB8AC3E}">
        <p14:creationId xmlns:p14="http://schemas.microsoft.com/office/powerpoint/2010/main" val="1026244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F80EE3-703B-B049-BFC0-C84A664946D3}" type="datetimeFigureOut">
              <a:rPr lang="en-US" smtClean="0"/>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EED27-BC99-014A-A51C-D9FC79D0DECA}" type="slidenum">
              <a:rPr lang="en-US" smtClean="0"/>
              <a:t>‹#›</a:t>
            </a:fld>
            <a:endParaRPr lang="en-US"/>
          </a:p>
        </p:txBody>
      </p:sp>
    </p:spTree>
    <p:extLst>
      <p:ext uri="{BB962C8B-B14F-4D97-AF65-F5344CB8AC3E}">
        <p14:creationId xmlns:p14="http://schemas.microsoft.com/office/powerpoint/2010/main" val="4085842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F80EE3-703B-B049-BFC0-C84A664946D3}" type="datetimeFigureOut">
              <a:rPr lang="en-US" smtClean="0"/>
              <a:t>4/17/23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EED27-BC99-014A-A51C-D9FC79D0DECA}" type="slidenum">
              <a:rPr lang="en-US" smtClean="0"/>
              <a:t>‹#›</a:t>
            </a:fld>
            <a:endParaRPr lang="en-US"/>
          </a:p>
        </p:txBody>
      </p:sp>
    </p:spTree>
    <p:extLst>
      <p:ext uri="{BB962C8B-B14F-4D97-AF65-F5344CB8AC3E}">
        <p14:creationId xmlns:p14="http://schemas.microsoft.com/office/powerpoint/2010/main" val="2927109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F80EE3-703B-B049-BFC0-C84A664946D3}" type="datetimeFigureOut">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EED27-BC99-014A-A51C-D9FC79D0DECA}" type="slidenum">
              <a:rPr lang="en-US" smtClean="0"/>
              <a:t>‹#›</a:t>
            </a:fld>
            <a:endParaRPr lang="en-US"/>
          </a:p>
        </p:txBody>
      </p:sp>
    </p:spTree>
    <p:extLst>
      <p:ext uri="{BB962C8B-B14F-4D97-AF65-F5344CB8AC3E}">
        <p14:creationId xmlns:p14="http://schemas.microsoft.com/office/powerpoint/2010/main" val="310727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F80EE3-703B-B049-BFC0-C84A664946D3}" type="datetimeFigureOut">
              <a:rPr lang="en-US" smtClean="0"/>
              <a:t>4/17/23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EED27-BC99-014A-A51C-D9FC79D0DECA}" type="slidenum">
              <a:rPr lang="en-US" smtClean="0"/>
              <a:t>‹#›</a:t>
            </a:fld>
            <a:endParaRPr lang="en-US"/>
          </a:p>
        </p:txBody>
      </p:sp>
    </p:spTree>
    <p:extLst>
      <p:ext uri="{BB962C8B-B14F-4D97-AF65-F5344CB8AC3E}">
        <p14:creationId xmlns:p14="http://schemas.microsoft.com/office/powerpoint/2010/main" val="25284078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4/17/23</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063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4/17/23</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79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4/17/23</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69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4/17/23</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6434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4/17/23</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769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EE40A-E94B-C800-D604-722A721BDE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4F25BA-BC98-FDE1-A66A-1E3444BA4B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54AAE8-E735-7B5C-8E2D-AB5F3CA21B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DE38F8-3D83-EDA5-F3A5-D9836224A4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99DC52-BDB8-CB5F-216E-F76CB85C79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9BD43CC-AB22-14A0-6AB2-99DF72BCABDC}"/>
              </a:ext>
            </a:extLst>
          </p:cNvPr>
          <p:cNvSpPr>
            <a:spLocks noGrp="1"/>
          </p:cNvSpPr>
          <p:nvPr>
            <p:ph type="dt" sz="half" idx="10"/>
          </p:nvPr>
        </p:nvSpPr>
        <p:spPr/>
        <p:txBody>
          <a:bodyPr/>
          <a:lstStyle/>
          <a:p>
            <a:fld id="{76378C3D-5077-4D5A-A5BF-FE4D3C3D7384}" type="datetimeFigureOut">
              <a:rPr lang="en-GB" smtClean="0"/>
              <a:t>17/04/2023</a:t>
            </a:fld>
            <a:endParaRPr lang="en-GB"/>
          </a:p>
        </p:txBody>
      </p:sp>
      <p:sp>
        <p:nvSpPr>
          <p:cNvPr id="8" name="Footer Placeholder 7">
            <a:extLst>
              <a:ext uri="{FF2B5EF4-FFF2-40B4-BE49-F238E27FC236}">
                <a16:creationId xmlns:a16="http://schemas.microsoft.com/office/drawing/2014/main" id="{95278568-2E11-3407-308C-D8B139E8A2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51E5B6B-59F7-3168-34A1-CFBF0C071116}"/>
              </a:ext>
            </a:extLst>
          </p:cNvPr>
          <p:cNvSpPr>
            <a:spLocks noGrp="1"/>
          </p:cNvSpPr>
          <p:nvPr>
            <p:ph type="sldNum" sz="quarter" idx="12"/>
          </p:nvPr>
        </p:nvSpPr>
        <p:spPr/>
        <p:txBody>
          <a:bodyPr/>
          <a:lstStyle/>
          <a:p>
            <a:fld id="{307A01E6-9DED-4C24-BC58-349F0B90942B}" type="slidenum">
              <a:rPr lang="en-GB" smtClean="0"/>
              <a:t>‹#›</a:t>
            </a:fld>
            <a:endParaRPr lang="en-GB"/>
          </a:p>
        </p:txBody>
      </p:sp>
    </p:spTree>
    <p:extLst>
      <p:ext uri="{BB962C8B-B14F-4D97-AF65-F5344CB8AC3E}">
        <p14:creationId xmlns:p14="http://schemas.microsoft.com/office/powerpoint/2010/main" val="21029552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4/17/23</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876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4/17/23</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458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4/17/23</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908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4/17/23</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992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4/17/23</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304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4/17/23</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946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09C65-CA99-96B8-DF04-0255F63CEA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B38FA7-472F-21FD-09ED-6C45A9DF0EB2}"/>
              </a:ext>
            </a:extLst>
          </p:cNvPr>
          <p:cNvSpPr>
            <a:spLocks noGrp="1"/>
          </p:cNvSpPr>
          <p:nvPr>
            <p:ph type="dt" sz="half" idx="10"/>
          </p:nvPr>
        </p:nvSpPr>
        <p:spPr/>
        <p:txBody>
          <a:bodyPr/>
          <a:lstStyle/>
          <a:p>
            <a:fld id="{76378C3D-5077-4D5A-A5BF-FE4D3C3D7384}" type="datetimeFigureOut">
              <a:rPr lang="en-GB" smtClean="0"/>
              <a:t>17/04/2023</a:t>
            </a:fld>
            <a:endParaRPr lang="en-GB"/>
          </a:p>
        </p:txBody>
      </p:sp>
      <p:sp>
        <p:nvSpPr>
          <p:cNvPr id="4" name="Footer Placeholder 3">
            <a:extLst>
              <a:ext uri="{FF2B5EF4-FFF2-40B4-BE49-F238E27FC236}">
                <a16:creationId xmlns:a16="http://schemas.microsoft.com/office/drawing/2014/main" id="{93D5E775-3E20-BF25-9A11-0DD654D96D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DA12FD-04EB-AD9D-BB11-032D048E3CD6}"/>
              </a:ext>
            </a:extLst>
          </p:cNvPr>
          <p:cNvSpPr>
            <a:spLocks noGrp="1"/>
          </p:cNvSpPr>
          <p:nvPr>
            <p:ph type="sldNum" sz="quarter" idx="12"/>
          </p:nvPr>
        </p:nvSpPr>
        <p:spPr/>
        <p:txBody>
          <a:bodyPr/>
          <a:lstStyle/>
          <a:p>
            <a:fld id="{307A01E6-9DED-4C24-BC58-349F0B90942B}" type="slidenum">
              <a:rPr lang="en-GB" smtClean="0"/>
              <a:t>‹#›</a:t>
            </a:fld>
            <a:endParaRPr lang="en-GB"/>
          </a:p>
        </p:txBody>
      </p:sp>
    </p:spTree>
    <p:extLst>
      <p:ext uri="{BB962C8B-B14F-4D97-AF65-F5344CB8AC3E}">
        <p14:creationId xmlns:p14="http://schemas.microsoft.com/office/powerpoint/2010/main" val="1602751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3534E-DF72-307F-8228-8B5263FB175F}"/>
              </a:ext>
            </a:extLst>
          </p:cNvPr>
          <p:cNvSpPr>
            <a:spLocks noGrp="1"/>
          </p:cNvSpPr>
          <p:nvPr>
            <p:ph type="dt" sz="half" idx="10"/>
          </p:nvPr>
        </p:nvSpPr>
        <p:spPr/>
        <p:txBody>
          <a:bodyPr/>
          <a:lstStyle/>
          <a:p>
            <a:fld id="{76378C3D-5077-4D5A-A5BF-FE4D3C3D7384}" type="datetimeFigureOut">
              <a:rPr lang="en-GB" smtClean="0"/>
              <a:t>17/04/2023</a:t>
            </a:fld>
            <a:endParaRPr lang="en-GB"/>
          </a:p>
        </p:txBody>
      </p:sp>
      <p:sp>
        <p:nvSpPr>
          <p:cNvPr id="3" name="Footer Placeholder 2">
            <a:extLst>
              <a:ext uri="{FF2B5EF4-FFF2-40B4-BE49-F238E27FC236}">
                <a16:creationId xmlns:a16="http://schemas.microsoft.com/office/drawing/2014/main" id="{9908E9FA-DEF7-2BC4-FBE5-BDF0525C2DE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D08CC89-D14D-D42D-22C1-939F82B52B5B}"/>
              </a:ext>
            </a:extLst>
          </p:cNvPr>
          <p:cNvSpPr>
            <a:spLocks noGrp="1"/>
          </p:cNvSpPr>
          <p:nvPr>
            <p:ph type="sldNum" sz="quarter" idx="12"/>
          </p:nvPr>
        </p:nvSpPr>
        <p:spPr/>
        <p:txBody>
          <a:bodyPr/>
          <a:lstStyle/>
          <a:p>
            <a:fld id="{307A01E6-9DED-4C24-BC58-349F0B90942B}" type="slidenum">
              <a:rPr lang="en-GB" smtClean="0"/>
              <a:t>‹#›</a:t>
            </a:fld>
            <a:endParaRPr lang="en-GB"/>
          </a:p>
        </p:txBody>
      </p:sp>
    </p:spTree>
    <p:extLst>
      <p:ext uri="{BB962C8B-B14F-4D97-AF65-F5344CB8AC3E}">
        <p14:creationId xmlns:p14="http://schemas.microsoft.com/office/powerpoint/2010/main" val="3583012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64B3-5474-D753-B198-1441170DC5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EB24C1-B6E2-227E-C467-45AB9EB84A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6835BF5-B8F7-AFD4-ED15-14E3F0BFC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14C97C-8A73-7BEB-8714-02193E4EFD79}"/>
              </a:ext>
            </a:extLst>
          </p:cNvPr>
          <p:cNvSpPr>
            <a:spLocks noGrp="1"/>
          </p:cNvSpPr>
          <p:nvPr>
            <p:ph type="dt" sz="half" idx="10"/>
          </p:nvPr>
        </p:nvSpPr>
        <p:spPr/>
        <p:txBody>
          <a:bodyPr/>
          <a:lstStyle/>
          <a:p>
            <a:fld id="{76378C3D-5077-4D5A-A5BF-FE4D3C3D7384}" type="datetimeFigureOut">
              <a:rPr lang="en-GB" smtClean="0"/>
              <a:t>17/04/2023</a:t>
            </a:fld>
            <a:endParaRPr lang="en-GB"/>
          </a:p>
        </p:txBody>
      </p:sp>
      <p:sp>
        <p:nvSpPr>
          <p:cNvPr id="6" name="Footer Placeholder 5">
            <a:extLst>
              <a:ext uri="{FF2B5EF4-FFF2-40B4-BE49-F238E27FC236}">
                <a16:creationId xmlns:a16="http://schemas.microsoft.com/office/drawing/2014/main" id="{849F7D9F-8E78-A282-0B9B-E71C56AE7B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532C31-9E47-87B6-9D90-2C014BD41047}"/>
              </a:ext>
            </a:extLst>
          </p:cNvPr>
          <p:cNvSpPr>
            <a:spLocks noGrp="1"/>
          </p:cNvSpPr>
          <p:nvPr>
            <p:ph type="sldNum" sz="quarter" idx="12"/>
          </p:nvPr>
        </p:nvSpPr>
        <p:spPr/>
        <p:txBody>
          <a:bodyPr/>
          <a:lstStyle/>
          <a:p>
            <a:fld id="{307A01E6-9DED-4C24-BC58-349F0B90942B}" type="slidenum">
              <a:rPr lang="en-GB" smtClean="0"/>
              <a:t>‹#›</a:t>
            </a:fld>
            <a:endParaRPr lang="en-GB"/>
          </a:p>
        </p:txBody>
      </p:sp>
    </p:spTree>
    <p:extLst>
      <p:ext uri="{BB962C8B-B14F-4D97-AF65-F5344CB8AC3E}">
        <p14:creationId xmlns:p14="http://schemas.microsoft.com/office/powerpoint/2010/main" val="876433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CE951-55BA-25B4-EC50-1D793043FB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821F8E-7D43-F313-497A-1F30D9CD76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78FBA0-8B9A-EC20-4CEA-2544645FE9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881DEC-06A1-5DFB-393D-849EC254971D}"/>
              </a:ext>
            </a:extLst>
          </p:cNvPr>
          <p:cNvSpPr>
            <a:spLocks noGrp="1"/>
          </p:cNvSpPr>
          <p:nvPr>
            <p:ph type="dt" sz="half" idx="10"/>
          </p:nvPr>
        </p:nvSpPr>
        <p:spPr/>
        <p:txBody>
          <a:bodyPr/>
          <a:lstStyle/>
          <a:p>
            <a:fld id="{76378C3D-5077-4D5A-A5BF-FE4D3C3D7384}" type="datetimeFigureOut">
              <a:rPr lang="en-GB" smtClean="0"/>
              <a:t>17/04/2023</a:t>
            </a:fld>
            <a:endParaRPr lang="en-GB"/>
          </a:p>
        </p:txBody>
      </p:sp>
      <p:sp>
        <p:nvSpPr>
          <p:cNvPr id="6" name="Footer Placeholder 5">
            <a:extLst>
              <a:ext uri="{FF2B5EF4-FFF2-40B4-BE49-F238E27FC236}">
                <a16:creationId xmlns:a16="http://schemas.microsoft.com/office/drawing/2014/main" id="{7545D09C-0FE8-97AC-7E36-FEA1DA19C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C49508-4110-6D5D-EB09-21644A2FE5DC}"/>
              </a:ext>
            </a:extLst>
          </p:cNvPr>
          <p:cNvSpPr>
            <a:spLocks noGrp="1"/>
          </p:cNvSpPr>
          <p:nvPr>
            <p:ph type="sldNum" sz="quarter" idx="12"/>
          </p:nvPr>
        </p:nvSpPr>
        <p:spPr/>
        <p:txBody>
          <a:bodyPr/>
          <a:lstStyle/>
          <a:p>
            <a:fld id="{307A01E6-9DED-4C24-BC58-349F0B90942B}" type="slidenum">
              <a:rPr lang="en-GB" smtClean="0"/>
              <a:t>‹#›</a:t>
            </a:fld>
            <a:endParaRPr lang="en-GB"/>
          </a:p>
        </p:txBody>
      </p:sp>
    </p:spTree>
    <p:extLst>
      <p:ext uri="{BB962C8B-B14F-4D97-AF65-F5344CB8AC3E}">
        <p14:creationId xmlns:p14="http://schemas.microsoft.com/office/powerpoint/2010/main" val="354614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F0E807-F634-3D7B-E993-89B5D65DF7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AF18EB-D68F-6835-FB29-5C77EBC746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B4BC8D-7C2A-84AC-32EE-EDDBC2C75A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78C3D-5077-4D5A-A5BF-FE4D3C3D7384}" type="datetimeFigureOut">
              <a:rPr lang="en-GB" smtClean="0"/>
              <a:t>17/04/2023</a:t>
            </a:fld>
            <a:endParaRPr lang="en-GB"/>
          </a:p>
        </p:txBody>
      </p:sp>
      <p:sp>
        <p:nvSpPr>
          <p:cNvPr id="5" name="Footer Placeholder 4">
            <a:extLst>
              <a:ext uri="{FF2B5EF4-FFF2-40B4-BE49-F238E27FC236}">
                <a16:creationId xmlns:a16="http://schemas.microsoft.com/office/drawing/2014/main" id="{1F2E222C-EEA7-A614-E0CE-0178FBB42E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470E3B-5C88-B8E7-588A-6FBDC41ED2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7A01E6-9DED-4C24-BC58-349F0B90942B}" type="slidenum">
              <a:rPr lang="en-GB" smtClean="0"/>
              <a:t>‹#›</a:t>
            </a:fld>
            <a:endParaRPr lang="en-GB"/>
          </a:p>
        </p:txBody>
      </p:sp>
    </p:spTree>
    <p:extLst>
      <p:ext uri="{BB962C8B-B14F-4D97-AF65-F5344CB8AC3E}">
        <p14:creationId xmlns:p14="http://schemas.microsoft.com/office/powerpoint/2010/main" val="156391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B9281-2483-4F4B-9425-7124784D3824}" type="datetimeFigureOut">
              <a:rPr lang="en-GB" smtClean="0"/>
              <a:t>17/04/2023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5AF2A-2F90-4F34-9FDA-459BABE16090}" type="slidenum">
              <a:rPr lang="en-GB" smtClean="0"/>
              <a:t>‹#›</a:t>
            </a:fld>
            <a:endParaRPr lang="en-GB"/>
          </a:p>
        </p:txBody>
      </p:sp>
    </p:spTree>
    <p:extLst>
      <p:ext uri="{BB962C8B-B14F-4D97-AF65-F5344CB8AC3E}">
        <p14:creationId xmlns:p14="http://schemas.microsoft.com/office/powerpoint/2010/main" val="3741129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46E81A-3FBE-30A9-A5F2-268A59775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E322D8-39C0-8E8E-0770-7CA0E2369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175048-CC18-77DD-DBEF-62D7C978C4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57287-2D4F-43CB-B8BE-E16342DE3C85}" type="datetimeFigureOut">
              <a:rPr lang="en-GB" smtClean="0"/>
              <a:t>17/04/2023</a:t>
            </a:fld>
            <a:endParaRPr lang="en-GB"/>
          </a:p>
        </p:txBody>
      </p:sp>
      <p:sp>
        <p:nvSpPr>
          <p:cNvPr id="5" name="Footer Placeholder 4">
            <a:extLst>
              <a:ext uri="{FF2B5EF4-FFF2-40B4-BE49-F238E27FC236}">
                <a16:creationId xmlns:a16="http://schemas.microsoft.com/office/drawing/2014/main" id="{52CB0869-C4C8-B60D-2410-75B989F7D5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66A588-9E59-58A1-578B-E329290E11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7ADFB-E623-450E-99E0-AB96C8B4156E}" type="slidenum">
              <a:rPr lang="en-GB" smtClean="0"/>
              <a:t>‹#›</a:t>
            </a:fld>
            <a:endParaRPr lang="en-GB"/>
          </a:p>
        </p:txBody>
      </p:sp>
    </p:spTree>
    <p:extLst>
      <p:ext uri="{BB962C8B-B14F-4D97-AF65-F5344CB8AC3E}">
        <p14:creationId xmlns:p14="http://schemas.microsoft.com/office/powerpoint/2010/main" val="5628665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80EE3-703B-B049-BFC0-C84A664946D3}" type="datetimeFigureOut">
              <a:rPr lang="en-US" smtClean="0"/>
              <a:t>4/17/23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5EED27-BC99-014A-A51C-D9FC79D0DECA}" type="slidenum">
              <a:rPr lang="en-US" smtClean="0"/>
              <a:t>‹#›</a:t>
            </a:fld>
            <a:endParaRPr lang="en-US"/>
          </a:p>
        </p:txBody>
      </p:sp>
    </p:spTree>
    <p:extLst>
      <p:ext uri="{BB962C8B-B14F-4D97-AF65-F5344CB8AC3E}">
        <p14:creationId xmlns:p14="http://schemas.microsoft.com/office/powerpoint/2010/main" val="31553946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4/17/23</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6876015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6.xml"/><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hyperlink" Target="http://www.oxfordfloodandenvironmentgroup.com/" TargetMode="External"/><Relationship Id="rId2" Type="http://schemas.openxmlformats.org/officeDocument/2006/relationships/image" Target="../media/image53.jpeg"/><Relationship Id="rId1" Type="http://schemas.openxmlformats.org/officeDocument/2006/relationships/slideLayout" Target="../slideLayouts/slideLayout46.xml"/><Relationship Id="rId4" Type="http://schemas.openxmlformats.org/officeDocument/2006/relationships/hyperlink" Target="https://hinkseyandosney.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hyperlink" Target="https://hinkseyandosney.org/" TargetMode="External"/><Relationship Id="rId7" Type="http://schemas.openxmlformats.org/officeDocument/2006/relationships/hyperlink" Target="https://www.facebook.com/profile.php?id=100090583792185" TargetMode="External"/><Relationship Id="rId2" Type="http://schemas.openxmlformats.org/officeDocument/2006/relationships/image" Target="../media/image58.jpeg"/><Relationship Id="rId1" Type="http://schemas.openxmlformats.org/officeDocument/2006/relationships/slideLayout" Target="../slideLayouts/slideLayout46.xml"/><Relationship Id="rId6" Type="http://schemas.openxmlformats.org/officeDocument/2006/relationships/hyperlink" Target="https://www.onlyoneoxford.org/save-hinksey-meadow" TargetMode="External"/><Relationship Id="rId5" Type="http://schemas.openxmlformats.org/officeDocument/2006/relationships/hyperlink" Target="https://consult.environment-agency.gov.uk/thames/oxfordscheme/" TargetMode="External"/><Relationship Id="rId4" Type="http://schemas.openxmlformats.org/officeDocument/2006/relationships/hyperlink" Target="https://www.oxfordfloodandenvironmentgroup.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hyperlink" Target="mailto:therese.coffey.mp@parliament.uk" TargetMode="External"/><Relationship Id="rId3" Type="http://schemas.openxmlformats.org/officeDocument/2006/relationships/hyperlink" Target="mailto:Matthew.Case@Oxfordshire.gov.uk" TargetMode="External"/><Relationship Id="rId7" Type="http://schemas.openxmlformats.org/officeDocument/2006/relationships/hyperlink" Target="https://www.change.org/SaveHinkseyMeadow" TargetMode="External"/><Relationship Id="rId2" Type="http://schemas.openxmlformats.org/officeDocument/2006/relationships/image" Target="../media/image59.jpeg"/><Relationship Id="rId1" Type="http://schemas.openxmlformats.org/officeDocument/2006/relationships/slideLayout" Target="../slideLayouts/slideLayout46.xml"/><Relationship Id="rId6" Type="http://schemas.openxmlformats.org/officeDocument/2006/relationships/hyperlink" Target="https://mycouncil.oxfordshire.gov.uk/mgMemberIndex.aspx?VW=TABLE&amp;PIC=1&amp;bcr=1" TargetMode="External"/><Relationship Id="rId5" Type="http://schemas.openxmlformats.org/officeDocument/2006/relationships/hyperlink" Target="mailto:anneliese.dodds.casework@parliament.uk" TargetMode="External"/><Relationship Id="rId4" Type="http://schemas.openxmlformats.org/officeDocument/2006/relationships/hyperlink" Target="mailto:layla.moran.mp@parliament.uk"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A48042-131E-F02A-5158-E28EA8FFA83B}"/>
              </a:ext>
            </a:extLst>
          </p:cNvPr>
          <p:cNvSpPr>
            <a:spLocks noGrp="1"/>
          </p:cNvSpPr>
          <p:nvPr>
            <p:ph type="title"/>
          </p:nvPr>
        </p:nvSpPr>
        <p:spPr/>
        <p:txBody>
          <a:bodyPr>
            <a:normAutofit fontScale="90000"/>
          </a:bodyPr>
          <a:lstStyle/>
          <a:p>
            <a:pPr algn="ctr"/>
            <a:r>
              <a:rPr lang="en-GB" dirty="0"/>
              <a:t>Oxford deserves a better flood scheme</a:t>
            </a:r>
            <a:br>
              <a:rPr lang="en-GB" dirty="0"/>
            </a:br>
            <a:r>
              <a:rPr lang="en-GB" dirty="0"/>
              <a:t>Public Meeting Oxford Town Hall </a:t>
            </a:r>
            <a:br>
              <a:rPr lang="en-GB" dirty="0"/>
            </a:br>
            <a:r>
              <a:rPr lang="en-GB" dirty="0"/>
              <a:t>17 April 2023</a:t>
            </a:r>
          </a:p>
        </p:txBody>
      </p:sp>
      <p:pic>
        <p:nvPicPr>
          <p:cNvPr id="5" name="Content Placeholder 4" descr="A field of grass with animals in the distance&#10;&#10;Description automatically generated with low confidence">
            <a:extLst>
              <a:ext uri="{FF2B5EF4-FFF2-40B4-BE49-F238E27FC236}">
                <a16:creationId xmlns:a16="http://schemas.microsoft.com/office/drawing/2014/main" id="{7590EF84-F0D6-073E-4D3F-4EA287A68E7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71917" y="2235839"/>
            <a:ext cx="7752602" cy="4351338"/>
          </a:xfrm>
        </p:spPr>
      </p:pic>
      <p:sp>
        <p:nvSpPr>
          <p:cNvPr id="4" name="TextBox 3">
            <a:extLst>
              <a:ext uri="{FF2B5EF4-FFF2-40B4-BE49-F238E27FC236}">
                <a16:creationId xmlns:a16="http://schemas.microsoft.com/office/drawing/2014/main" id="{E89E3D54-3B2B-D0AB-C1F0-85483E2F64CB}"/>
              </a:ext>
            </a:extLst>
          </p:cNvPr>
          <p:cNvSpPr txBox="1"/>
          <p:nvPr/>
        </p:nvSpPr>
        <p:spPr>
          <a:xfrm>
            <a:off x="3227220" y="5246851"/>
            <a:ext cx="5243120" cy="1200329"/>
          </a:xfrm>
          <a:prstGeom prst="rect">
            <a:avLst/>
          </a:prstGeom>
          <a:solidFill>
            <a:srgbClr val="0000FF"/>
          </a:solidFill>
        </p:spPr>
        <p:txBody>
          <a:bodyPr wrap="square" rtlCol="0">
            <a:spAutoFit/>
          </a:bodyPr>
          <a:lstStyle/>
          <a:p>
            <a:pPr algn="ctr"/>
            <a:r>
              <a:rPr lang="en-GB" sz="3600" dirty="0">
                <a:solidFill>
                  <a:schemeClr val="bg1"/>
                </a:solidFill>
              </a:rPr>
              <a:t>Community comment on Regulation 25 Consultation</a:t>
            </a:r>
          </a:p>
        </p:txBody>
      </p:sp>
    </p:spTree>
    <p:extLst>
      <p:ext uri="{BB962C8B-B14F-4D97-AF65-F5344CB8AC3E}">
        <p14:creationId xmlns:p14="http://schemas.microsoft.com/office/powerpoint/2010/main" val="1072379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D8320-DBAE-7247-BD9D-3E77FBB993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9B034C3-7F8D-FE46-808F-36623AFC6A4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4778" y="0"/>
            <a:ext cx="12269247" cy="6797889"/>
          </a:xfrm>
        </p:spPr>
      </p:pic>
    </p:spTree>
    <p:extLst>
      <p:ext uri="{BB962C8B-B14F-4D97-AF65-F5344CB8AC3E}">
        <p14:creationId xmlns:p14="http://schemas.microsoft.com/office/powerpoint/2010/main" val="3264331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96B6-A305-644A-91D2-05C445BE751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6AD3133-23F6-D24C-BEC0-1A53CC84EE4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20152" y="0"/>
            <a:ext cx="10351696" cy="6858000"/>
          </a:xfrm>
        </p:spPr>
      </p:pic>
    </p:spTree>
    <p:extLst>
      <p:ext uri="{BB962C8B-B14F-4D97-AF65-F5344CB8AC3E}">
        <p14:creationId xmlns:p14="http://schemas.microsoft.com/office/powerpoint/2010/main" val="169907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06C63AA-A6E6-A942-87A4-EE265FA4F8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97189" y="261042"/>
            <a:ext cx="9197622" cy="6335917"/>
          </a:xfrm>
          <a:prstGeom prst="rect">
            <a:avLst/>
          </a:prstGeom>
        </p:spPr>
      </p:pic>
    </p:spTree>
    <p:extLst>
      <p:ext uri="{BB962C8B-B14F-4D97-AF65-F5344CB8AC3E}">
        <p14:creationId xmlns:p14="http://schemas.microsoft.com/office/powerpoint/2010/main" val="3627323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field&#10;&#10;Description automatically generated with low confidence">
            <a:extLst>
              <a:ext uri="{FF2B5EF4-FFF2-40B4-BE49-F238E27FC236}">
                <a16:creationId xmlns:a16="http://schemas.microsoft.com/office/drawing/2014/main" id="{ED5D8DF2-57BF-EA4A-8F4A-3BDAD6BA77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8144" y="0"/>
            <a:ext cx="10275712" cy="6849767"/>
          </a:xfrm>
          <a:prstGeom prst="rect">
            <a:avLst/>
          </a:prstGeom>
        </p:spPr>
      </p:pic>
    </p:spTree>
    <p:extLst>
      <p:ext uri="{BB962C8B-B14F-4D97-AF65-F5344CB8AC3E}">
        <p14:creationId xmlns:p14="http://schemas.microsoft.com/office/powerpoint/2010/main" val="158544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 name="Picture 2" descr="A picture containing grass, outdoor, sky, field&#10;&#10;Description automatically generated">
            <a:extLst>
              <a:ext uri="{FF2B5EF4-FFF2-40B4-BE49-F238E27FC236}">
                <a16:creationId xmlns:a16="http://schemas.microsoft.com/office/drawing/2014/main" id="{E288775F-2B30-4644-A5FB-34CD3118A41C}"/>
              </a:ext>
            </a:extLst>
          </p:cNvPr>
          <p:cNvPicPr>
            <a:picLocks noChangeAspect="1"/>
          </p:cNvPicPr>
          <p:nvPr/>
        </p:nvPicPr>
        <p:blipFill>
          <a:blip r:embed="rId2"/>
          <a:stretch>
            <a:fillRect/>
          </a:stretch>
        </p:blipFill>
        <p:spPr>
          <a:xfrm>
            <a:off x="2267339" y="81232"/>
            <a:ext cx="5014498" cy="6695535"/>
          </a:xfrm>
          <a:prstGeom prst="rect">
            <a:avLst/>
          </a:prstGeom>
        </p:spPr>
      </p:pic>
      <p:sp>
        <p:nvSpPr>
          <p:cNvPr id="2" name="TextBox 1">
            <a:extLst>
              <a:ext uri="{FF2B5EF4-FFF2-40B4-BE49-F238E27FC236}">
                <a16:creationId xmlns:a16="http://schemas.microsoft.com/office/drawing/2014/main" id="{D94F9421-F3D8-AE4C-B9E5-10ECF401AAC8}"/>
              </a:ext>
            </a:extLst>
          </p:cNvPr>
          <p:cNvSpPr txBox="1"/>
          <p:nvPr/>
        </p:nvSpPr>
        <p:spPr>
          <a:xfrm>
            <a:off x="8161867" y="2136338"/>
            <a:ext cx="2393832" cy="2862322"/>
          </a:xfrm>
          <a:prstGeom prst="rect">
            <a:avLst/>
          </a:prstGeom>
          <a:noFill/>
        </p:spPr>
        <p:txBody>
          <a:bodyPr wrap="square" rtlCol="0">
            <a:spAutoFit/>
          </a:bodyPr>
          <a:lstStyle/>
          <a:p>
            <a:pPr defTabSz="457200"/>
            <a:r>
              <a:rPr lang="en-US" dirty="0">
                <a:solidFill>
                  <a:srgbClr val="E7E6E6"/>
                </a:solidFill>
                <a:latin typeface="Calibri" panose="020F0502020204030204"/>
              </a:rPr>
              <a:t>Emma </a:t>
            </a:r>
            <a:r>
              <a:rPr lang="en-US" dirty="0" err="1">
                <a:solidFill>
                  <a:srgbClr val="E7E6E6"/>
                </a:solidFill>
                <a:latin typeface="Calibri" panose="020F0502020204030204"/>
              </a:rPr>
              <a:t>Rothero</a:t>
            </a:r>
            <a:r>
              <a:rPr lang="en-US" dirty="0">
                <a:solidFill>
                  <a:srgbClr val="E7E6E6"/>
                </a:solidFill>
                <a:latin typeface="Calibri" panose="020F0502020204030204"/>
              </a:rPr>
              <a:t>, Irina </a:t>
            </a:r>
            <a:r>
              <a:rPr lang="en-US" dirty="0" err="1">
                <a:solidFill>
                  <a:srgbClr val="E7E6E6"/>
                </a:solidFill>
                <a:latin typeface="Calibri" panose="020F0502020204030204"/>
              </a:rPr>
              <a:t>Tatarenko</a:t>
            </a:r>
            <a:r>
              <a:rPr lang="en-US" dirty="0">
                <a:solidFill>
                  <a:srgbClr val="E7E6E6"/>
                </a:solidFill>
                <a:latin typeface="Calibri" panose="020F0502020204030204"/>
              </a:rPr>
              <a:t>, David </a:t>
            </a:r>
            <a:r>
              <a:rPr lang="en-US" dirty="0" err="1">
                <a:solidFill>
                  <a:srgbClr val="E7E6E6"/>
                </a:solidFill>
                <a:latin typeface="Calibri" panose="020F0502020204030204"/>
              </a:rPr>
              <a:t>Gowing</a:t>
            </a:r>
            <a:r>
              <a:rPr lang="en-US" dirty="0">
                <a:solidFill>
                  <a:srgbClr val="E7E6E6"/>
                </a:solidFill>
                <a:latin typeface="Calibri" panose="020F0502020204030204"/>
              </a:rPr>
              <a:t>,(2020)</a:t>
            </a:r>
          </a:p>
          <a:p>
            <a:pPr defTabSz="457200"/>
            <a:r>
              <a:rPr lang="en-US" dirty="0">
                <a:solidFill>
                  <a:srgbClr val="E7E6E6"/>
                </a:solidFill>
                <a:latin typeface="Calibri" panose="020F0502020204030204"/>
              </a:rPr>
              <a:t>J. Nature Conservation </a:t>
            </a:r>
          </a:p>
          <a:p>
            <a:pPr defTabSz="457200"/>
            <a:endParaRPr lang="en-US" dirty="0">
              <a:solidFill>
                <a:srgbClr val="E7E6E6"/>
              </a:solidFill>
              <a:latin typeface="Calibri" panose="020F0502020204030204"/>
            </a:endParaRPr>
          </a:p>
          <a:p>
            <a:pPr defTabSz="457200"/>
            <a:r>
              <a:rPr lang="en-US" dirty="0">
                <a:solidFill>
                  <a:srgbClr val="E7E6E6"/>
                </a:solidFill>
                <a:latin typeface="Calibri" panose="020F0502020204030204"/>
              </a:rPr>
              <a:t>Ben A. Woodcock, Alison W. McDonald. Richard F. </a:t>
            </a:r>
            <a:r>
              <a:rPr lang="en-US" dirty="0" err="1">
                <a:solidFill>
                  <a:srgbClr val="E7E6E6"/>
                </a:solidFill>
                <a:latin typeface="Calibri" panose="020F0502020204030204"/>
              </a:rPr>
              <a:t>Pywell</a:t>
            </a:r>
            <a:r>
              <a:rPr lang="en-US" dirty="0">
                <a:solidFill>
                  <a:srgbClr val="E7E6E6"/>
                </a:solidFill>
                <a:latin typeface="Calibri" panose="020F0502020204030204"/>
              </a:rPr>
              <a:t> (2011)</a:t>
            </a:r>
          </a:p>
          <a:p>
            <a:pPr defTabSz="457200"/>
            <a:r>
              <a:rPr lang="en-US" dirty="0">
                <a:solidFill>
                  <a:srgbClr val="E7E6E6"/>
                </a:solidFill>
                <a:latin typeface="Calibri" panose="020F0502020204030204"/>
              </a:rPr>
              <a:t>J. Applied Ecology </a:t>
            </a:r>
          </a:p>
          <a:p>
            <a:pPr defTabSz="457200"/>
            <a:endParaRPr lang="en-US" dirty="0">
              <a:solidFill>
                <a:prstClr val="black"/>
              </a:solidFill>
              <a:latin typeface="Calibri" panose="020F0502020204030204"/>
            </a:endParaRPr>
          </a:p>
        </p:txBody>
      </p:sp>
    </p:spTree>
    <p:extLst>
      <p:ext uri="{BB962C8B-B14F-4D97-AF65-F5344CB8AC3E}">
        <p14:creationId xmlns:p14="http://schemas.microsoft.com/office/powerpoint/2010/main" val="988949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26D6F-CA02-BF44-80F9-552AB03D4DE5}"/>
              </a:ext>
            </a:extLst>
          </p:cNvPr>
          <p:cNvPicPr>
            <a:picLocks noChangeAspect="1"/>
          </p:cNvPicPr>
          <p:nvPr/>
        </p:nvPicPr>
        <p:blipFill>
          <a:blip r:embed="rId2"/>
          <a:stretch>
            <a:fillRect/>
          </a:stretch>
        </p:blipFill>
        <p:spPr>
          <a:xfrm>
            <a:off x="1408013" y="0"/>
            <a:ext cx="9375974" cy="6858000"/>
          </a:xfrm>
          <a:prstGeom prst="rect">
            <a:avLst/>
          </a:prstGeom>
        </p:spPr>
      </p:pic>
    </p:spTree>
    <p:extLst>
      <p:ext uri="{BB962C8B-B14F-4D97-AF65-F5344CB8AC3E}">
        <p14:creationId xmlns:p14="http://schemas.microsoft.com/office/powerpoint/2010/main" val="3010396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8468B4-5B4D-A846-87A5-F31A1B2729E9}"/>
              </a:ext>
            </a:extLst>
          </p:cNvPr>
          <p:cNvPicPr>
            <a:picLocks noChangeAspect="1"/>
          </p:cNvPicPr>
          <p:nvPr/>
        </p:nvPicPr>
        <p:blipFill>
          <a:blip r:embed="rId2"/>
          <a:stretch>
            <a:fillRect/>
          </a:stretch>
        </p:blipFill>
        <p:spPr>
          <a:xfrm>
            <a:off x="1117600" y="70886"/>
            <a:ext cx="10085497" cy="6716227"/>
          </a:xfrm>
          <a:prstGeom prst="rect">
            <a:avLst/>
          </a:prstGeom>
        </p:spPr>
      </p:pic>
    </p:spTree>
    <p:extLst>
      <p:ext uri="{BB962C8B-B14F-4D97-AF65-F5344CB8AC3E}">
        <p14:creationId xmlns:p14="http://schemas.microsoft.com/office/powerpoint/2010/main" val="1821701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25528D-D72E-C4CB-C89A-32C9B9EEAE76}"/>
              </a:ext>
            </a:extLst>
          </p:cNvPr>
          <p:cNvSpPr txBox="1"/>
          <p:nvPr/>
        </p:nvSpPr>
        <p:spPr>
          <a:xfrm>
            <a:off x="1759056" y="1557579"/>
            <a:ext cx="9113991"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mn-cs"/>
              </a:rPr>
              <a:t>   Further Environmental Damage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mn-cs"/>
              </a:rPr>
              <a:t>             and its ‘Mitigation’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Jocelyn Wogan-Browne, Professor Emerita,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Osney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Island resident, Oxford Flood and Environment Group 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566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70297-42C4-CAA8-E0D3-C0B60D59C1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128182"/>
            <a:ext cx="12192000" cy="9144000"/>
          </a:xfrm>
          <a:prstGeom prst="rect">
            <a:avLst/>
          </a:prstGeom>
        </p:spPr>
      </p:pic>
      <p:sp>
        <p:nvSpPr>
          <p:cNvPr id="2" name="TextBox 1">
            <a:extLst>
              <a:ext uri="{FF2B5EF4-FFF2-40B4-BE49-F238E27FC236}">
                <a16:creationId xmlns:a16="http://schemas.microsoft.com/office/drawing/2014/main" id="{2BB76863-9950-FF61-D20E-EA99DB4599BD}"/>
              </a:ext>
            </a:extLst>
          </p:cNvPr>
          <p:cNvSpPr txBox="1"/>
          <p:nvPr/>
        </p:nvSpPr>
        <p:spPr>
          <a:xfrm>
            <a:off x="78223" y="5761529"/>
            <a:ext cx="121137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Hedgerows, mature tree </a:t>
            </a:r>
            <a:r>
              <a:rPr kumimoji="0" lang="en-GB" sz="2400" b="1" i="0" u="none" strike="noStrike" kern="1200" cap="none" spc="0" normalizeH="0" baseline="0" noProof="0" dirty="0" err="1">
                <a:ln>
                  <a:noFill/>
                </a:ln>
                <a:solidFill>
                  <a:prstClr val="white"/>
                </a:solidFill>
                <a:effectLst/>
                <a:uLnTx/>
                <a:uFillTx/>
                <a:latin typeface="Calibri" panose="020F0502020204030204"/>
                <a:ea typeface="+mn-ea"/>
                <a:cs typeface="+mn-cs"/>
              </a:rPr>
              <a:t>copses</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and grasslands in the fields south of </a:t>
            </a:r>
            <a:r>
              <a:rPr kumimoji="0" lang="en-GB" sz="2400" b="1" i="0" u="none" strike="noStrike" kern="1200" cap="none" spc="0" normalizeH="0" baseline="0" noProof="0" dirty="0" err="1">
                <a:ln>
                  <a:noFill/>
                </a:ln>
                <a:solidFill>
                  <a:prstClr val="white"/>
                </a:solidFill>
                <a:effectLst/>
                <a:uLnTx/>
                <a:uFillTx/>
                <a:latin typeface="Calibri" panose="020F0502020204030204"/>
                <a:ea typeface="+mn-ea"/>
                <a:cs typeface="+mn-cs"/>
              </a:rPr>
              <a:t>Hinksey</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Meadow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(97% of British meadows have been lost since WW2 and we are the most de-afforested country in Europe)</a:t>
            </a:r>
          </a:p>
        </p:txBody>
      </p:sp>
    </p:spTree>
    <p:extLst>
      <p:ext uri="{BB962C8B-B14F-4D97-AF65-F5344CB8AC3E}">
        <p14:creationId xmlns:p14="http://schemas.microsoft.com/office/powerpoint/2010/main" val="145833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A picture containing text, outdoor, way, scene&#10;&#10;Description automatically generated">
            <a:extLst>
              <a:ext uri="{FF2B5EF4-FFF2-40B4-BE49-F238E27FC236}">
                <a16:creationId xmlns:a16="http://schemas.microsoft.com/office/drawing/2014/main" id="{86C852F6-41CC-4973-6CF9-1EF9A234BB2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38985" y="4097569"/>
            <a:ext cx="7381780" cy="2556000"/>
          </a:xfrm>
          <a:prstGeom prst="rect">
            <a:avLst/>
          </a:prstGeom>
        </p:spPr>
      </p:pic>
      <p:pic>
        <p:nvPicPr>
          <p:cNvPr id="3" name="Picture 2" descr="A person walking on a dirt path surrounded by trees&#10;&#10;Description automatically generated with medium confidence">
            <a:extLst>
              <a:ext uri="{FF2B5EF4-FFF2-40B4-BE49-F238E27FC236}">
                <a16:creationId xmlns:a16="http://schemas.microsoft.com/office/drawing/2014/main" id="{1DCB07B6-D73A-E7DB-6321-61816C15FA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 y="0"/>
            <a:ext cx="6903190" cy="4097570"/>
          </a:xfrm>
          <a:prstGeom prst="rect">
            <a:avLst/>
          </a:prstGeom>
        </p:spPr>
      </p:pic>
      <p:sp>
        <p:nvSpPr>
          <p:cNvPr id="4" name="TextBox 3">
            <a:extLst>
              <a:ext uri="{FF2B5EF4-FFF2-40B4-BE49-F238E27FC236}">
                <a16:creationId xmlns:a16="http://schemas.microsoft.com/office/drawing/2014/main" id="{B5D8D7BA-7780-5ECB-E18D-25A1A8F66B8E}"/>
              </a:ext>
            </a:extLst>
          </p:cNvPr>
          <p:cNvSpPr txBox="1"/>
          <p:nvPr/>
        </p:nvSpPr>
        <p:spPr>
          <a:xfrm>
            <a:off x="7609840" y="843280"/>
            <a:ext cx="17780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allout: Left Arrow 4">
            <a:extLst>
              <a:ext uri="{FF2B5EF4-FFF2-40B4-BE49-F238E27FC236}">
                <a16:creationId xmlns:a16="http://schemas.microsoft.com/office/drawing/2014/main" id="{24AF3918-FAC3-DED7-3033-DEB4E66541B0}"/>
              </a:ext>
            </a:extLst>
          </p:cNvPr>
          <p:cNvSpPr/>
          <p:nvPr/>
        </p:nvSpPr>
        <p:spPr>
          <a:xfrm>
            <a:off x="6903197" y="264161"/>
            <a:ext cx="3327923" cy="954108"/>
          </a:xfrm>
          <a:prstGeom prst="leftArrowCallout">
            <a:avLst>
              <a:gd name="adj1" fmla="val 16154"/>
              <a:gd name="adj2" fmla="val 25000"/>
              <a:gd name="adj3" fmla="val 25000"/>
              <a:gd name="adj4" fmla="val 74746"/>
            </a:avLst>
          </a:prstGeom>
          <a:solidFill>
            <a:srgbClr val="00B050"/>
          </a:solidFill>
          <a:ln>
            <a:solidFill>
              <a:srgbClr val="1F9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This </a:t>
            </a:r>
          </a:p>
        </p:txBody>
      </p:sp>
      <p:sp>
        <p:nvSpPr>
          <p:cNvPr id="6" name="Callout: Down Arrow 5">
            <a:extLst>
              <a:ext uri="{FF2B5EF4-FFF2-40B4-BE49-F238E27FC236}">
                <a16:creationId xmlns:a16="http://schemas.microsoft.com/office/drawing/2014/main" id="{62D6FF8B-CA78-F3AE-6F0D-32725D4DEB47}"/>
              </a:ext>
            </a:extLst>
          </p:cNvPr>
          <p:cNvSpPr/>
          <p:nvPr/>
        </p:nvSpPr>
        <p:spPr>
          <a:xfrm>
            <a:off x="9174578" y="2262183"/>
            <a:ext cx="2204669" cy="1720311"/>
          </a:xfrm>
          <a:prstGeom prst="downArrowCallout">
            <a:avLst>
              <a:gd name="adj1" fmla="val 11007"/>
              <a:gd name="adj2" fmla="val 19766"/>
              <a:gd name="adj3" fmla="val 25000"/>
              <a:gd name="adj4" fmla="val 53014"/>
            </a:avLst>
          </a:prstGeom>
          <a:solidFill>
            <a:srgbClr val="1F9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83A1594-9E8A-8DC3-CAC3-E29B3FFB5693}"/>
              </a:ext>
            </a:extLst>
          </p:cNvPr>
          <p:cNvSpPr txBox="1"/>
          <p:nvPr/>
        </p:nvSpPr>
        <p:spPr>
          <a:xfrm flipH="1">
            <a:off x="9387888" y="1482431"/>
            <a:ext cx="1778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becomes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38C47F13-5221-CE6B-EEC9-254F9136F5F5}"/>
              </a:ext>
            </a:extLst>
          </p:cNvPr>
          <p:cNvSpPr txBox="1"/>
          <p:nvPr/>
        </p:nvSpPr>
        <p:spPr>
          <a:xfrm>
            <a:off x="9712960" y="2468880"/>
            <a:ext cx="17983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this</a:t>
            </a:r>
          </a:p>
        </p:txBody>
      </p:sp>
      <p:sp>
        <p:nvSpPr>
          <p:cNvPr id="9" name="TextBox 8">
            <a:extLst>
              <a:ext uri="{FF2B5EF4-FFF2-40B4-BE49-F238E27FC236}">
                <a16:creationId xmlns:a16="http://schemas.microsoft.com/office/drawing/2014/main" id="{48B00E9B-D0D2-26ED-D806-48826CD28F6A}"/>
              </a:ext>
            </a:extLst>
          </p:cNvPr>
          <p:cNvSpPr txBox="1"/>
          <p:nvPr/>
        </p:nvSpPr>
        <p:spPr>
          <a:xfrm>
            <a:off x="436880" y="4663440"/>
            <a:ext cx="26242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Willow Walk </a:t>
            </a:r>
          </a:p>
        </p:txBody>
      </p:sp>
    </p:spTree>
    <p:extLst>
      <p:ext uri="{BB962C8B-B14F-4D97-AF65-F5344CB8AC3E}">
        <p14:creationId xmlns:p14="http://schemas.microsoft.com/office/powerpoint/2010/main" val="3805403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6E186-8B4F-0E50-A99D-781E1C1CACFE}"/>
              </a:ext>
            </a:extLst>
          </p:cNvPr>
          <p:cNvSpPr>
            <a:spLocks noGrp="1"/>
          </p:cNvSpPr>
          <p:nvPr>
            <p:ph type="ctrTitle"/>
          </p:nvPr>
        </p:nvSpPr>
        <p:spPr/>
        <p:txBody>
          <a:bodyPr>
            <a:normAutofit fontScale="90000"/>
          </a:bodyPr>
          <a:lstStyle/>
          <a:p>
            <a:r>
              <a:rPr lang="en-GB" dirty="0"/>
              <a:t>Introduction </a:t>
            </a:r>
            <a:br>
              <a:rPr lang="en-GB" dirty="0"/>
            </a:br>
            <a:r>
              <a:rPr lang="en-GB" dirty="0"/>
              <a:t>and </a:t>
            </a:r>
            <a:br>
              <a:rPr lang="en-GB" dirty="0"/>
            </a:br>
            <a:r>
              <a:rPr lang="en-GB" dirty="0"/>
              <a:t>The Costs and Benefits of the</a:t>
            </a:r>
            <a:br>
              <a:rPr lang="en-GB" dirty="0"/>
            </a:br>
            <a:r>
              <a:rPr lang="en-GB" dirty="0"/>
              <a:t>Oxford Flood Alleviation Scheme</a:t>
            </a:r>
          </a:p>
        </p:txBody>
      </p:sp>
      <p:sp>
        <p:nvSpPr>
          <p:cNvPr id="3" name="Subtitle 2">
            <a:extLst>
              <a:ext uri="{FF2B5EF4-FFF2-40B4-BE49-F238E27FC236}">
                <a16:creationId xmlns:a16="http://schemas.microsoft.com/office/drawing/2014/main" id="{11FC3916-52E5-EC70-8F42-704D1A943EEE}"/>
              </a:ext>
            </a:extLst>
          </p:cNvPr>
          <p:cNvSpPr>
            <a:spLocks noGrp="1"/>
          </p:cNvSpPr>
          <p:nvPr>
            <p:ph type="subTitle" idx="1"/>
          </p:nvPr>
        </p:nvSpPr>
        <p:spPr/>
        <p:txBody>
          <a:bodyPr>
            <a:normAutofit fontScale="85000" lnSpcReduction="20000"/>
          </a:bodyPr>
          <a:lstStyle/>
          <a:p>
            <a:endParaRPr lang="en-GB" dirty="0"/>
          </a:p>
          <a:p>
            <a:endParaRPr lang="en-GB" sz="2800" b="1" dirty="0"/>
          </a:p>
          <a:p>
            <a:r>
              <a:rPr lang="en-GB" sz="3200" dirty="0"/>
              <a:t>Tim O’Hara</a:t>
            </a:r>
          </a:p>
          <a:p>
            <a:r>
              <a:rPr lang="en-GB" sz="3200" dirty="0"/>
              <a:t>Surveyor and North Hinksey resident</a:t>
            </a:r>
          </a:p>
        </p:txBody>
      </p:sp>
    </p:spTree>
    <p:extLst>
      <p:ext uri="{BB962C8B-B14F-4D97-AF65-F5344CB8AC3E}">
        <p14:creationId xmlns:p14="http://schemas.microsoft.com/office/powerpoint/2010/main" val="2714254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C8CACB-3276-47B5-881B-F035F0353E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9906" y="966108"/>
            <a:ext cx="6072095" cy="4554071"/>
          </a:xfrm>
          <a:prstGeom prst="rect">
            <a:avLst/>
          </a:prstGeom>
        </p:spPr>
      </p:pic>
      <p:pic>
        <p:nvPicPr>
          <p:cNvPr id="4" name="Picture 3">
            <a:extLst>
              <a:ext uri="{FF2B5EF4-FFF2-40B4-BE49-F238E27FC236}">
                <a16:creationId xmlns:a16="http://schemas.microsoft.com/office/drawing/2014/main" id="{09258FB0-14B8-0D34-2059-8F4291729B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04" y="966108"/>
            <a:ext cx="6072096" cy="4554072"/>
          </a:xfrm>
          <a:prstGeom prst="rect">
            <a:avLst/>
          </a:prstGeom>
        </p:spPr>
      </p:pic>
      <p:sp>
        <p:nvSpPr>
          <p:cNvPr id="5" name="TextBox 4">
            <a:extLst>
              <a:ext uri="{FF2B5EF4-FFF2-40B4-BE49-F238E27FC236}">
                <a16:creationId xmlns:a16="http://schemas.microsoft.com/office/drawing/2014/main" id="{C7AB8BC0-BCBE-1215-C1E0-3BE570E192DB}"/>
              </a:ext>
            </a:extLst>
          </p:cNvPr>
          <p:cNvSpPr txBox="1"/>
          <p:nvPr/>
        </p:nvSpPr>
        <p:spPr>
          <a:xfrm>
            <a:off x="1495678" y="152845"/>
            <a:ext cx="92006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Environmental degradation</a:t>
            </a:r>
            <a:endParaRPr kumimoji="0" lang="en-GB"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A4EDDA9-3B93-764C-2BB3-8F2ABF70CFA8}"/>
              </a:ext>
            </a:extLst>
          </p:cNvPr>
          <p:cNvSpPr txBox="1"/>
          <p:nvPr/>
        </p:nvSpPr>
        <p:spPr>
          <a:xfrm>
            <a:off x="2532807" y="5012348"/>
            <a:ext cx="22981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BEFORE OFAS</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CD8E0A1-D8C3-7933-752C-1897EDA37BB8}"/>
              </a:ext>
            </a:extLst>
          </p:cNvPr>
          <p:cNvSpPr txBox="1"/>
          <p:nvPr/>
        </p:nvSpPr>
        <p:spPr>
          <a:xfrm>
            <a:off x="7711710" y="4953137"/>
            <a:ext cx="3439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AFTER OFAS</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D30AA4-90F5-F294-B2B4-A69534106822}"/>
              </a:ext>
            </a:extLst>
          </p:cNvPr>
          <p:cNvSpPr txBox="1"/>
          <p:nvPr/>
        </p:nvSpPr>
        <p:spPr>
          <a:xfrm flipH="1">
            <a:off x="636572" y="5656333"/>
            <a:ext cx="32718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Drone photo 4</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April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(James Wynne)</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1FF65AD-EA0F-EE37-F43C-24E34FB34407}"/>
              </a:ext>
            </a:extLst>
          </p:cNvPr>
          <p:cNvSpPr txBox="1"/>
          <p:nvPr/>
        </p:nvSpPr>
        <p:spPr>
          <a:xfrm>
            <a:off x="5923369" y="5520179"/>
            <a:ext cx="62447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Showing loss of ~1000 mature trees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(entire scheme entails felling 4000 trees)</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210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0489BD-3D90-5A62-F88E-03D47F97C9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738" y="-594099"/>
            <a:ext cx="12391869" cy="8267700"/>
          </a:xfrm>
          <a:prstGeom prst="rect">
            <a:avLst/>
          </a:prstGeom>
        </p:spPr>
      </p:pic>
      <p:sp>
        <p:nvSpPr>
          <p:cNvPr id="3" name="TextBox 2">
            <a:extLst>
              <a:ext uri="{FF2B5EF4-FFF2-40B4-BE49-F238E27FC236}">
                <a16:creationId xmlns:a16="http://schemas.microsoft.com/office/drawing/2014/main" id="{40CC1B11-3791-AD13-ED9B-EA3324A754DE}"/>
              </a:ext>
            </a:extLst>
          </p:cNvPr>
          <p:cNvSpPr txBox="1"/>
          <p:nvPr/>
        </p:nvSpPr>
        <p:spPr>
          <a:xfrm flipH="1">
            <a:off x="-2" y="5191125"/>
            <a:ext cx="12113778" cy="156966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The channel runs from Seacourt Nature Park to the Old Abingdon Rd at Kennington- 5 kms long in its full extent and up to 250 yards wide.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397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FE758-0DEA-5A2A-F577-42414E2C1D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825" y="1181101"/>
            <a:ext cx="12192000" cy="3809999"/>
          </a:xfrm>
          <a:prstGeom prst="rect">
            <a:avLst/>
          </a:prstGeom>
        </p:spPr>
      </p:pic>
      <p:sp>
        <p:nvSpPr>
          <p:cNvPr id="3" name="TextBox 2">
            <a:extLst>
              <a:ext uri="{FF2B5EF4-FFF2-40B4-BE49-F238E27FC236}">
                <a16:creationId xmlns:a16="http://schemas.microsoft.com/office/drawing/2014/main" id="{433D9DAF-C121-DFAC-EACF-C7965479417E}"/>
              </a:ext>
            </a:extLst>
          </p:cNvPr>
          <p:cNvSpPr txBox="1"/>
          <p:nvPr/>
        </p:nvSpPr>
        <p:spPr>
          <a:xfrm>
            <a:off x="666750" y="5353051"/>
            <a:ext cx="8267700" cy="1200329"/>
          </a:xfrm>
          <a:prstGeom prst="rect">
            <a:avLst/>
          </a:prstGeom>
          <a:no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Source: EA website (initially published without reference to growth time frame:  corrected under pressure from public comments)</a:t>
            </a:r>
          </a:p>
        </p:txBody>
      </p:sp>
    </p:spTree>
    <p:extLst>
      <p:ext uri="{BB962C8B-B14F-4D97-AF65-F5344CB8AC3E}">
        <p14:creationId xmlns:p14="http://schemas.microsoft.com/office/powerpoint/2010/main" val="1911197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061A1D-8235-59E5-7ACD-A86CCFC57227}"/>
              </a:ext>
            </a:extLst>
          </p:cNvPr>
          <p:cNvPicPr>
            <a:picLocks noChangeAspect="1"/>
          </p:cNvPicPr>
          <p:nvPr/>
        </p:nvPicPr>
        <p:blipFill>
          <a:blip r:embed="rId2"/>
          <a:stretch>
            <a:fillRect/>
          </a:stretch>
        </p:blipFill>
        <p:spPr>
          <a:xfrm>
            <a:off x="58266" y="0"/>
            <a:ext cx="12011566" cy="7776000"/>
          </a:xfrm>
          <a:prstGeom prst="rect">
            <a:avLst/>
          </a:prstGeom>
          <a:ln w="38100">
            <a:solidFill>
              <a:srgbClr val="1F9F44"/>
            </a:solidFill>
          </a:ln>
        </p:spPr>
      </p:pic>
      <p:sp>
        <p:nvSpPr>
          <p:cNvPr id="2" name="TextBox 1">
            <a:extLst>
              <a:ext uri="{FF2B5EF4-FFF2-40B4-BE49-F238E27FC236}">
                <a16:creationId xmlns:a16="http://schemas.microsoft.com/office/drawing/2014/main" id="{98910972-9836-1808-BBAA-D3A530B523BB}"/>
              </a:ext>
            </a:extLst>
          </p:cNvPr>
          <p:cNvSpPr txBox="1"/>
          <p:nvPr/>
        </p:nvSpPr>
        <p:spPr>
          <a:xfrm>
            <a:off x="1162049" y="5229225"/>
            <a:ext cx="2877807" cy="954107"/>
          </a:xfrm>
          <a:prstGeom prst="rect">
            <a:avLst/>
          </a:prstGeom>
          <a:solidFill>
            <a:srgbClr val="92D050"/>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Willow Walk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late  summer now</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ext, outdoor, way, scene&#10;&#10;Description automatically generated">
            <a:extLst>
              <a:ext uri="{FF2B5EF4-FFF2-40B4-BE49-F238E27FC236}">
                <a16:creationId xmlns:a16="http://schemas.microsoft.com/office/drawing/2014/main" id="{14F1989C-868C-A5D3-F1C2-66B7B1EA4E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02405" y="5132099"/>
            <a:ext cx="4876800" cy="1862494"/>
          </a:xfrm>
          <a:prstGeom prst="rect">
            <a:avLst/>
          </a:prstGeom>
        </p:spPr>
      </p:pic>
      <p:sp>
        <p:nvSpPr>
          <p:cNvPr id="5" name="TextBox 4">
            <a:extLst>
              <a:ext uri="{FF2B5EF4-FFF2-40B4-BE49-F238E27FC236}">
                <a16:creationId xmlns:a16="http://schemas.microsoft.com/office/drawing/2014/main" id="{78549CF3-DB73-30B7-83B5-436F6D757F0D}"/>
              </a:ext>
            </a:extLst>
          </p:cNvPr>
          <p:cNvSpPr txBox="1"/>
          <p:nvPr/>
        </p:nvSpPr>
        <p:spPr>
          <a:xfrm>
            <a:off x="7202405" y="5132099"/>
            <a:ext cx="1714252" cy="400110"/>
          </a:xfrm>
          <a:prstGeom prst="rect">
            <a:avLst/>
          </a:prstGeom>
          <a:no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And in future?</a:t>
            </a:r>
          </a:p>
        </p:txBody>
      </p:sp>
    </p:spTree>
    <p:extLst>
      <p:ext uri="{BB962C8B-B14F-4D97-AF65-F5344CB8AC3E}">
        <p14:creationId xmlns:p14="http://schemas.microsoft.com/office/powerpoint/2010/main" val="2243596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BAB185-8D3C-1EF6-C7AB-B49BF9A5A50B}"/>
              </a:ext>
            </a:extLst>
          </p:cNvPr>
          <p:cNvSpPr txBox="1"/>
          <p:nvPr/>
        </p:nvSpPr>
        <p:spPr>
          <a:xfrm>
            <a:off x="2383604" y="1921267"/>
            <a:ext cx="7062400"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6000" b="0" i="0" u="none" strike="noStrike" kern="1200" cap="none" spc="0" normalizeH="0" baseline="0" noProof="0" dirty="0">
                <a:ln>
                  <a:noFill/>
                </a:ln>
                <a:solidFill>
                  <a:prstClr val="black"/>
                </a:solidFill>
                <a:effectLst/>
                <a:uLnTx/>
                <a:uFillTx/>
                <a:latin typeface="Calibri" panose="020F0502020204030204"/>
                <a:ea typeface="+mn-ea"/>
                <a:cs typeface="+mn-cs"/>
              </a:rPr>
              <a:t>Social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Dr  Rod Chalk, University of Oxford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859490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44C5C-B347-AD4A-A12E-32695C29F95F}"/>
              </a:ext>
            </a:extLst>
          </p:cNvPr>
          <p:cNvSpPr>
            <a:spLocks noGrp="1"/>
          </p:cNvSpPr>
          <p:nvPr>
            <p:ph type="title"/>
          </p:nvPr>
        </p:nvSpPr>
        <p:spPr>
          <a:xfrm>
            <a:off x="-346435" y="2626094"/>
            <a:ext cx="12538435" cy="2971964"/>
          </a:xfrm>
        </p:spPr>
        <p:txBody>
          <a:bodyPr>
            <a:normAutofit/>
          </a:bodyPr>
          <a:lstStyle/>
          <a:p>
            <a:pPr algn="ctr"/>
            <a:r>
              <a:rPr lang="en-US" sz="5400" b="1" dirty="0">
                <a:solidFill>
                  <a:schemeClr val="bg1"/>
                </a:solidFill>
              </a:rPr>
              <a:t>Financial cost £176M </a:t>
            </a:r>
            <a:br>
              <a:rPr lang="en-US" sz="5400" b="1" dirty="0">
                <a:solidFill>
                  <a:schemeClr val="bg1"/>
                </a:solidFill>
              </a:rPr>
            </a:br>
            <a:r>
              <a:rPr lang="en-US" sz="3600" b="1" dirty="0">
                <a:solidFill>
                  <a:schemeClr val="bg1"/>
                </a:solidFill>
              </a:rPr>
              <a:t>(up from £111M in 2017)</a:t>
            </a:r>
            <a:br>
              <a:rPr lang="en-US" sz="3600" b="1" dirty="0">
                <a:solidFill>
                  <a:schemeClr val="bg1"/>
                </a:solidFill>
              </a:rPr>
            </a:br>
            <a:br>
              <a:rPr lang="en-US" sz="3600" b="1" dirty="0">
                <a:solidFill>
                  <a:schemeClr val="bg1"/>
                </a:solidFill>
              </a:rPr>
            </a:br>
            <a:r>
              <a:rPr lang="en-US" sz="7200" b="1" dirty="0">
                <a:solidFill>
                  <a:schemeClr val="bg1"/>
                </a:solidFill>
              </a:rPr>
              <a:t>Social cost?</a:t>
            </a:r>
            <a:endParaRPr lang="en-GB" sz="7200" b="1" dirty="0">
              <a:solidFill>
                <a:schemeClr val="bg1"/>
              </a:solidFill>
            </a:endParaRPr>
          </a:p>
        </p:txBody>
      </p:sp>
      <p:sp>
        <p:nvSpPr>
          <p:cNvPr id="7" name="Rectangle 6">
            <a:extLst>
              <a:ext uri="{FF2B5EF4-FFF2-40B4-BE49-F238E27FC236}">
                <a16:creationId xmlns:a16="http://schemas.microsoft.com/office/drawing/2014/main" id="{B7DCA62A-3218-D1D1-E369-0CB21317AF75}"/>
              </a:ext>
            </a:extLst>
          </p:cNvPr>
          <p:cNvSpPr/>
          <p:nvPr/>
        </p:nvSpPr>
        <p:spPr>
          <a:xfrm>
            <a:off x="0" y="0"/>
            <a:ext cx="12192000" cy="2488676"/>
          </a:xfrm>
          <a:prstGeom prst="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E05CD77-B6C5-6E71-FF44-0239A710CF37}"/>
              </a:ext>
            </a:extLst>
          </p:cNvPr>
          <p:cNvPicPr>
            <a:picLocks noChangeAspect="1"/>
          </p:cNvPicPr>
          <p:nvPr/>
        </p:nvPicPr>
        <p:blipFill rotWithShape="1">
          <a:blip r:embed="rId2" cstate="screen">
            <a:clrChange>
              <a:clrFrom>
                <a:srgbClr val="FEFCFD"/>
              </a:clrFrom>
              <a:clrTo>
                <a:srgbClr val="FEFCFD">
                  <a:alpha val="0"/>
                </a:srgbClr>
              </a:clrTo>
            </a:clrChange>
            <a:extLst>
              <a:ext uri="{28A0092B-C50C-407E-A947-70E740481C1C}">
                <a14:useLocalDpi xmlns:a14="http://schemas.microsoft.com/office/drawing/2010/main"/>
              </a:ext>
            </a:extLst>
          </a:blip>
          <a:srcRect/>
          <a:stretch/>
        </p:blipFill>
        <p:spPr>
          <a:xfrm>
            <a:off x="0" y="-90"/>
            <a:ext cx="12192000" cy="2488676"/>
          </a:xfrm>
          <a:prstGeom prst="rect">
            <a:avLst/>
          </a:prstGeom>
        </p:spPr>
      </p:pic>
      <p:sp>
        <p:nvSpPr>
          <p:cNvPr id="10" name="TextBox 9">
            <a:extLst>
              <a:ext uri="{FF2B5EF4-FFF2-40B4-BE49-F238E27FC236}">
                <a16:creationId xmlns:a16="http://schemas.microsoft.com/office/drawing/2014/main" id="{ACB7A991-6909-768A-7EE9-E7AA0E4B3FDC}"/>
              </a:ext>
            </a:extLst>
          </p:cNvPr>
          <p:cNvSpPr txBox="1"/>
          <p:nvPr/>
        </p:nvSpPr>
        <p:spPr>
          <a:xfrm>
            <a:off x="1482473" y="203406"/>
            <a:ext cx="98644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OXFORD FLOOD ALLEVIATION SCHEME</a:t>
            </a:r>
            <a:endParaRPr kumimoji="0" lang="en-GB"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357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1EA62E-BB67-D070-8527-6A9C55D11592}"/>
              </a:ext>
            </a:extLst>
          </p:cNvPr>
          <p:cNvSpPr>
            <a:spLocks noGrp="1"/>
          </p:cNvSpPr>
          <p:nvPr>
            <p:ph type="title"/>
          </p:nvPr>
        </p:nvSpPr>
        <p:spPr>
          <a:xfrm>
            <a:off x="838200" y="0"/>
            <a:ext cx="10515600" cy="1325563"/>
          </a:xfrm>
          <a:noFill/>
        </p:spPr>
        <p:txBody>
          <a:bodyPr/>
          <a:lstStyle/>
          <a:p>
            <a:r>
              <a:rPr lang="en-US" dirty="0">
                <a:solidFill>
                  <a:schemeClr val="bg1"/>
                </a:solidFill>
              </a:rPr>
              <a:t>Social costs:</a:t>
            </a:r>
            <a:endParaRPr lang="en-GB" dirty="0">
              <a:solidFill>
                <a:schemeClr val="bg1"/>
              </a:solidFill>
            </a:endParaRPr>
          </a:p>
        </p:txBody>
      </p:sp>
      <p:sp>
        <p:nvSpPr>
          <p:cNvPr id="5" name="Content Placeholder 4">
            <a:extLst>
              <a:ext uri="{FF2B5EF4-FFF2-40B4-BE49-F238E27FC236}">
                <a16:creationId xmlns:a16="http://schemas.microsoft.com/office/drawing/2014/main" id="{E31D5393-FD05-2B50-B172-52F022E55ECC}"/>
              </a:ext>
            </a:extLst>
          </p:cNvPr>
          <p:cNvSpPr>
            <a:spLocks noGrp="1"/>
          </p:cNvSpPr>
          <p:nvPr>
            <p:ph idx="1"/>
          </p:nvPr>
        </p:nvSpPr>
        <p:spPr>
          <a:xfrm>
            <a:off x="838200" y="1163118"/>
            <a:ext cx="10515600" cy="4351338"/>
          </a:xfrm>
          <a:noFill/>
        </p:spPr>
        <p:txBody>
          <a:bodyPr/>
          <a:lstStyle/>
          <a:p>
            <a:r>
              <a:rPr lang="en-US" dirty="0">
                <a:solidFill>
                  <a:schemeClr val="bg1"/>
                </a:solidFill>
              </a:rPr>
              <a:t>Loss of access to green space – welfare and amenity*</a:t>
            </a:r>
          </a:p>
          <a:p>
            <a:r>
              <a:rPr lang="en-US" dirty="0">
                <a:solidFill>
                  <a:schemeClr val="bg1"/>
                </a:solidFill>
              </a:rPr>
              <a:t>Inconvenience</a:t>
            </a:r>
          </a:p>
          <a:p>
            <a:r>
              <a:rPr lang="en-US" dirty="0">
                <a:solidFill>
                  <a:schemeClr val="bg1"/>
                </a:solidFill>
              </a:rPr>
              <a:t>Loss of wildlife*</a:t>
            </a:r>
          </a:p>
          <a:p>
            <a:r>
              <a:rPr lang="en-US" dirty="0">
                <a:solidFill>
                  <a:schemeClr val="bg1"/>
                </a:solidFill>
              </a:rPr>
              <a:t>Loss of flood meadow, trees, hedgerows and natural streams*</a:t>
            </a:r>
          </a:p>
          <a:p>
            <a:r>
              <a:rPr lang="en-US" dirty="0">
                <a:solidFill>
                  <a:schemeClr val="bg1"/>
                </a:solidFill>
              </a:rPr>
              <a:t>Dust/noise/pollution</a:t>
            </a:r>
          </a:p>
          <a:p>
            <a:r>
              <a:rPr lang="en-US" dirty="0">
                <a:solidFill>
                  <a:schemeClr val="bg1"/>
                </a:solidFill>
              </a:rPr>
              <a:t>Traffic congestion (A34)</a:t>
            </a:r>
          </a:p>
          <a:p>
            <a:r>
              <a:rPr lang="en-US" dirty="0">
                <a:solidFill>
                  <a:schemeClr val="bg1"/>
                </a:solidFill>
              </a:rPr>
              <a:t>Environmental degradation*</a:t>
            </a:r>
          </a:p>
        </p:txBody>
      </p:sp>
      <p:sp>
        <p:nvSpPr>
          <p:cNvPr id="2" name="Title 3">
            <a:extLst>
              <a:ext uri="{FF2B5EF4-FFF2-40B4-BE49-F238E27FC236}">
                <a16:creationId xmlns:a16="http://schemas.microsoft.com/office/drawing/2014/main" id="{E33F436E-F1EB-3F3A-AD82-A4D5D1A0E6AE}"/>
              </a:ext>
            </a:extLst>
          </p:cNvPr>
          <p:cNvSpPr txBox="1">
            <a:spLocks/>
          </p:cNvSpPr>
          <p:nvPr/>
        </p:nvSpPr>
        <p:spPr>
          <a:xfrm>
            <a:off x="423333" y="5032100"/>
            <a:ext cx="12640734" cy="1325563"/>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*Costs are substantial, permanent and borne by the entire community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They are NOT factored into the cost-benefit model</a:t>
            </a:r>
            <a:endParaRPr kumimoji="0" lang="en-GB" sz="32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84446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D086-A3C7-5C1F-364C-AF3A1C8D6256}"/>
              </a:ext>
            </a:extLst>
          </p:cNvPr>
          <p:cNvSpPr>
            <a:spLocks noGrp="1"/>
          </p:cNvSpPr>
          <p:nvPr>
            <p:ph type="title"/>
          </p:nvPr>
        </p:nvSpPr>
        <p:spPr/>
        <p:txBody>
          <a:bodyPr>
            <a:normAutofit/>
          </a:bodyPr>
          <a:lstStyle/>
          <a:p>
            <a:r>
              <a:rPr lang="en-US" b="1" dirty="0">
                <a:solidFill>
                  <a:schemeClr val="bg1"/>
                </a:solidFill>
              </a:rPr>
              <a:t>Positive effects of nature on mental health*</a:t>
            </a:r>
            <a:endParaRPr lang="en-GB" b="1" dirty="0">
              <a:solidFill>
                <a:schemeClr val="bg1"/>
              </a:solidFill>
            </a:endParaRPr>
          </a:p>
        </p:txBody>
      </p:sp>
      <p:sp>
        <p:nvSpPr>
          <p:cNvPr id="3" name="Content Placeholder 2">
            <a:extLst>
              <a:ext uri="{FF2B5EF4-FFF2-40B4-BE49-F238E27FC236}">
                <a16:creationId xmlns:a16="http://schemas.microsoft.com/office/drawing/2014/main" id="{3D302FF3-C0A1-A1B6-2BCB-D3D15616BBAE}"/>
              </a:ext>
            </a:extLst>
          </p:cNvPr>
          <p:cNvSpPr>
            <a:spLocks noGrp="1"/>
          </p:cNvSpPr>
          <p:nvPr>
            <p:ph idx="1"/>
          </p:nvPr>
        </p:nvSpPr>
        <p:spPr>
          <a:xfrm>
            <a:off x="1087758" y="1553037"/>
            <a:ext cx="10515600" cy="4351338"/>
          </a:xfrm>
        </p:spPr>
        <p:txBody>
          <a:bodyPr>
            <a:normAutofit fontScale="25000" lnSpcReduction="20000"/>
          </a:bodyPr>
          <a:lstStyle/>
          <a:p>
            <a:pPr>
              <a:buFont typeface="Arial" panose="020B0604020202020204" pitchFamily="34" charset="0"/>
              <a:buChar char="•"/>
            </a:pPr>
            <a:r>
              <a:rPr lang="en-US" sz="9600" dirty="0">
                <a:solidFill>
                  <a:schemeClr val="bg1"/>
                </a:solidFill>
              </a:rPr>
              <a:t>improve your mood</a:t>
            </a:r>
          </a:p>
          <a:p>
            <a:pPr>
              <a:buFont typeface="Arial" panose="020B0604020202020204" pitchFamily="34" charset="0"/>
              <a:buChar char="•"/>
            </a:pPr>
            <a:r>
              <a:rPr lang="en-US" sz="9600" dirty="0">
                <a:solidFill>
                  <a:schemeClr val="bg1"/>
                </a:solidFill>
              </a:rPr>
              <a:t>reduce feelings of stress or anger</a:t>
            </a:r>
          </a:p>
          <a:p>
            <a:pPr>
              <a:buFont typeface="Arial" panose="020B0604020202020204" pitchFamily="34" charset="0"/>
              <a:buChar char="•"/>
            </a:pPr>
            <a:r>
              <a:rPr lang="en-US" sz="9600" dirty="0">
                <a:solidFill>
                  <a:schemeClr val="bg1"/>
                </a:solidFill>
              </a:rPr>
              <a:t>help you take time out and feel more relaxed</a:t>
            </a:r>
          </a:p>
          <a:p>
            <a:pPr>
              <a:buFont typeface="Arial" panose="020B0604020202020204" pitchFamily="34" charset="0"/>
              <a:buChar char="•"/>
            </a:pPr>
            <a:r>
              <a:rPr lang="en-US" sz="9600" dirty="0">
                <a:solidFill>
                  <a:schemeClr val="bg1"/>
                </a:solidFill>
              </a:rPr>
              <a:t>improve your physical health</a:t>
            </a:r>
          </a:p>
          <a:p>
            <a:pPr>
              <a:buFont typeface="Arial" panose="020B0604020202020204" pitchFamily="34" charset="0"/>
              <a:buChar char="•"/>
            </a:pPr>
            <a:r>
              <a:rPr lang="en-US" sz="9600" dirty="0">
                <a:solidFill>
                  <a:schemeClr val="bg1"/>
                </a:solidFill>
              </a:rPr>
              <a:t>improve your confidence and self-esteem</a:t>
            </a:r>
          </a:p>
          <a:p>
            <a:pPr>
              <a:buFont typeface="Arial" panose="020B0604020202020204" pitchFamily="34" charset="0"/>
              <a:buChar char="•"/>
            </a:pPr>
            <a:r>
              <a:rPr lang="en-US" sz="9600" dirty="0">
                <a:solidFill>
                  <a:schemeClr val="bg1"/>
                </a:solidFill>
              </a:rPr>
              <a:t>help you be more active</a:t>
            </a:r>
          </a:p>
          <a:p>
            <a:pPr>
              <a:buFont typeface="Arial" panose="020B0604020202020204" pitchFamily="34" charset="0"/>
              <a:buChar char="•"/>
            </a:pPr>
            <a:r>
              <a:rPr lang="en-US" sz="9600" dirty="0">
                <a:solidFill>
                  <a:schemeClr val="bg1"/>
                </a:solidFill>
              </a:rPr>
              <a:t>help you meet and get to know new people</a:t>
            </a:r>
          </a:p>
          <a:p>
            <a:pPr>
              <a:buFont typeface="Arial" panose="020B0604020202020204" pitchFamily="34" charset="0"/>
              <a:buChar char="•"/>
            </a:pPr>
            <a:r>
              <a:rPr lang="en-US" sz="9600" dirty="0">
                <a:solidFill>
                  <a:schemeClr val="bg1"/>
                </a:solidFill>
              </a:rPr>
              <a:t>connect you to your local community</a:t>
            </a:r>
          </a:p>
          <a:p>
            <a:pPr>
              <a:buFont typeface="Arial" panose="020B0604020202020204" pitchFamily="34" charset="0"/>
              <a:buChar char="•"/>
            </a:pPr>
            <a:r>
              <a:rPr lang="en-US" sz="9600" dirty="0">
                <a:solidFill>
                  <a:schemeClr val="bg1"/>
                </a:solidFill>
              </a:rPr>
              <a:t>reduce loneliness</a:t>
            </a:r>
          </a:p>
          <a:p>
            <a:pPr>
              <a:buFont typeface="Arial" panose="020B0604020202020204" pitchFamily="34" charset="0"/>
              <a:buChar char="•"/>
            </a:pPr>
            <a:r>
              <a:rPr lang="en-US" sz="9600" dirty="0">
                <a:solidFill>
                  <a:schemeClr val="bg1"/>
                </a:solidFill>
              </a:rPr>
              <a:t>help you feel more connected to nature</a:t>
            </a:r>
          </a:p>
          <a:p>
            <a:pPr>
              <a:buFont typeface="Arial" panose="020B0604020202020204" pitchFamily="34" charset="0"/>
              <a:buChar char="•"/>
            </a:pPr>
            <a:r>
              <a:rPr lang="en-US" sz="9600" dirty="0">
                <a:solidFill>
                  <a:schemeClr val="bg1"/>
                </a:solidFill>
              </a:rPr>
              <a:t>provide peer support</a:t>
            </a:r>
          </a:p>
        </p:txBody>
      </p:sp>
      <p:sp>
        <p:nvSpPr>
          <p:cNvPr id="6" name="TextBox 5">
            <a:extLst>
              <a:ext uri="{FF2B5EF4-FFF2-40B4-BE49-F238E27FC236}">
                <a16:creationId xmlns:a16="http://schemas.microsoft.com/office/drawing/2014/main" id="{B25FC887-9522-1E1C-BB46-732F758E2335}"/>
              </a:ext>
            </a:extLst>
          </p:cNvPr>
          <p:cNvSpPr txBox="1"/>
          <p:nvPr/>
        </p:nvSpPr>
        <p:spPr>
          <a:xfrm>
            <a:off x="6469626" y="5934670"/>
            <a:ext cx="54962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*according to MIND, mentalhealth.org.uk, BUPA &amp; RSPB</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CE4840-498D-9D25-02F0-D863283EC6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0916" y="1875963"/>
            <a:ext cx="4572000" cy="3429000"/>
          </a:xfrm>
          <a:prstGeom prst="rect">
            <a:avLst/>
          </a:prstGeom>
        </p:spPr>
      </p:pic>
    </p:spTree>
    <p:extLst>
      <p:ext uri="{BB962C8B-B14F-4D97-AF65-F5344CB8AC3E}">
        <p14:creationId xmlns:p14="http://schemas.microsoft.com/office/powerpoint/2010/main" val="3760876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4935CE-B87B-8392-2B51-EB646C96F6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788" y="963555"/>
            <a:ext cx="7954297" cy="5127528"/>
          </a:xfrm>
          <a:prstGeom prst="rect">
            <a:avLst/>
          </a:prstGeom>
        </p:spPr>
      </p:pic>
      <p:sp>
        <p:nvSpPr>
          <p:cNvPr id="6" name="Title 1">
            <a:extLst>
              <a:ext uri="{FF2B5EF4-FFF2-40B4-BE49-F238E27FC236}">
                <a16:creationId xmlns:a16="http://schemas.microsoft.com/office/drawing/2014/main" id="{9EDF0103-44C8-775C-7073-8EFC2800D2DB}"/>
              </a:ext>
            </a:extLst>
          </p:cNvPr>
          <p:cNvSpPr txBox="1">
            <a:spLocks/>
          </p:cNvSpPr>
          <p:nvPr/>
        </p:nvSpPr>
        <p:spPr>
          <a:xfrm>
            <a:off x="2480187" y="10413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Temporary loss of access</a:t>
            </a:r>
            <a:endParaRPr kumimoji="0" lang="en-GB" sz="44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82932F0-0528-52D5-3B18-DC8312EAD1E2}"/>
              </a:ext>
            </a:extLst>
          </p:cNvPr>
          <p:cNvSpPr txBox="1"/>
          <p:nvPr/>
        </p:nvSpPr>
        <p:spPr>
          <a:xfrm>
            <a:off x="8583561" y="1091374"/>
            <a:ext cx="339212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Willow walk has been closed for 3 months forcing a 2-mile diversion on a busy trunk road for pedestrian and cyclists  and causing massive inconvenience for commuters local residents and school children</a:t>
            </a: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4F85B544-0F3A-E9B2-64B4-8DAB4DE6EF04}"/>
              </a:ext>
            </a:extLst>
          </p:cNvPr>
          <p:cNvSpPr txBox="1">
            <a:spLocks/>
          </p:cNvSpPr>
          <p:nvPr/>
        </p:nvSpPr>
        <p:spPr>
          <a:xfrm>
            <a:off x="422787" y="6195218"/>
            <a:ext cx="1144474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Access to the flood plain will (now) be severely restricted for 5 years</a:t>
            </a:r>
            <a:endParaRPr kumimoji="0" lang="en-GB" sz="32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67328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549329-9973-ACE6-1555-4822FFD4DB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6643" y="1082088"/>
            <a:ext cx="8518714" cy="5775912"/>
          </a:xfrm>
          <a:prstGeom prst="rect">
            <a:avLst/>
          </a:prstGeom>
        </p:spPr>
      </p:pic>
      <p:sp>
        <p:nvSpPr>
          <p:cNvPr id="3" name="Title 1">
            <a:extLst>
              <a:ext uri="{FF2B5EF4-FFF2-40B4-BE49-F238E27FC236}">
                <a16:creationId xmlns:a16="http://schemas.microsoft.com/office/drawing/2014/main" id="{CC4550E8-DD9E-0962-3427-6B12F861AEA0}"/>
              </a:ext>
            </a:extLst>
          </p:cNvPr>
          <p:cNvSpPr txBox="1">
            <a:spLocks/>
          </p:cNvSpPr>
          <p:nvPr/>
        </p:nvSpPr>
        <p:spPr>
          <a:xfrm>
            <a:off x="3099619" y="23730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Permanent loss of access</a:t>
            </a:r>
            <a:endParaRPr kumimoji="0" lang="en-GB" sz="44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74406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5ADAC8-2F49-1778-7E20-EBB373DB4F16}"/>
              </a:ext>
            </a:extLst>
          </p:cNvPr>
          <p:cNvPicPr>
            <a:picLocks noChangeAspect="1"/>
          </p:cNvPicPr>
          <p:nvPr/>
        </p:nvPicPr>
        <p:blipFill>
          <a:blip r:embed="rId2">
            <a:lum bright="23000" contrast="-40000"/>
          </a:blip>
          <a:stretch>
            <a:fillRect/>
          </a:stretch>
        </p:blipFill>
        <p:spPr>
          <a:xfrm>
            <a:off x="1524000" y="-309785"/>
            <a:ext cx="9144000" cy="7477570"/>
          </a:xfrm>
          <a:prstGeom prst="rect">
            <a:avLst/>
          </a:prstGeom>
        </p:spPr>
      </p:pic>
      <p:sp>
        <p:nvSpPr>
          <p:cNvPr id="5" name="TextBox 4">
            <a:extLst>
              <a:ext uri="{FF2B5EF4-FFF2-40B4-BE49-F238E27FC236}">
                <a16:creationId xmlns:a16="http://schemas.microsoft.com/office/drawing/2014/main" id="{1A74B847-09D9-56AC-85D6-50628E4CE622}"/>
              </a:ext>
            </a:extLst>
          </p:cNvPr>
          <p:cNvSpPr txBox="1"/>
          <p:nvPr/>
        </p:nvSpPr>
        <p:spPr>
          <a:xfrm>
            <a:off x="2128158" y="484484"/>
            <a:ext cx="8414657" cy="6155531"/>
          </a:xfrm>
          <a:prstGeom prst="rect">
            <a:avLst/>
          </a:prstGeom>
          <a:noFill/>
        </p:spPr>
        <p:txBody>
          <a:bodyPr wrap="square">
            <a:spAutoFit/>
          </a:bodyPr>
          <a:lstStyle/>
          <a:p>
            <a:pPr defTabSz="457200"/>
            <a:r>
              <a:rPr lang="en-US" sz="2800" b="1" dirty="0">
                <a:solidFill>
                  <a:prstClr val="black"/>
                </a:solidFill>
                <a:latin typeface="Calibri" panose="020F0502020204030204" pitchFamily="34" charset="0"/>
              </a:rPr>
              <a:t>Oxford Flood Alleviation Scheme</a:t>
            </a:r>
          </a:p>
          <a:p>
            <a:pPr defTabSz="457200"/>
            <a:endParaRPr lang="en-US" sz="2800" b="1" dirty="0">
              <a:solidFill>
                <a:prstClr val="black"/>
              </a:solidFill>
              <a:latin typeface="Calibri" panose="020F0502020204030204" pitchFamily="34" charset="0"/>
            </a:endParaRPr>
          </a:p>
          <a:p>
            <a:pPr marL="457200" indent="-457200" defTabSz="457200">
              <a:buFont typeface="Arial" panose="020B0604020202020204" pitchFamily="34" charset="0"/>
              <a:buChar char="•"/>
            </a:pPr>
            <a:r>
              <a:rPr lang="en-US" sz="2600" dirty="0" err="1">
                <a:solidFill>
                  <a:prstClr val="black"/>
                </a:solidFill>
                <a:latin typeface="Calibri" panose="020F0502020204030204" pitchFamily="34" charset="0"/>
              </a:rPr>
              <a:t>Defences</a:t>
            </a:r>
            <a:r>
              <a:rPr lang="en-US" sz="2600" dirty="0">
                <a:solidFill>
                  <a:prstClr val="black"/>
                </a:solidFill>
                <a:latin typeface="Calibri" panose="020F0502020204030204" pitchFamily="34" charset="0"/>
              </a:rPr>
              <a:t> at Botley Road, New Hinksey &amp; South Hinksey</a:t>
            </a:r>
          </a:p>
          <a:p>
            <a:pPr marL="457200" indent="-457200" defTabSz="457200">
              <a:buFont typeface="Arial" panose="020B0604020202020204" pitchFamily="34" charset="0"/>
              <a:buChar char="•"/>
            </a:pPr>
            <a:r>
              <a:rPr lang="en-GB" sz="2600" dirty="0" err="1">
                <a:solidFill>
                  <a:prstClr val="black"/>
                </a:solidFill>
                <a:latin typeface="Calibri" panose="020F0502020204030204" pitchFamily="34" charset="0"/>
              </a:rPr>
              <a:t>Osney</a:t>
            </a:r>
            <a:r>
              <a:rPr lang="en-GB" sz="2600" dirty="0">
                <a:solidFill>
                  <a:prstClr val="black"/>
                </a:solidFill>
                <a:latin typeface="Calibri" panose="020F0502020204030204" pitchFamily="34" charset="0"/>
              </a:rPr>
              <a:t> Mead Defence</a:t>
            </a:r>
          </a:p>
          <a:p>
            <a:pPr marL="457200" indent="-457200" defTabSz="457200">
              <a:buFont typeface="Arial" panose="020B0604020202020204" pitchFamily="34" charset="0"/>
              <a:buChar char="•"/>
            </a:pPr>
            <a:r>
              <a:rPr lang="en-US" sz="2600" dirty="0">
                <a:solidFill>
                  <a:prstClr val="black"/>
                </a:solidFill>
                <a:latin typeface="Calibri" panose="020F0502020204030204" pitchFamily="34" charset="0"/>
              </a:rPr>
              <a:t>Channel improvements on Seacourt Stream &amp; under A432 </a:t>
            </a:r>
          </a:p>
          <a:p>
            <a:pPr marL="457200" indent="-457200" defTabSz="457200">
              <a:buFont typeface="Arial" panose="020B0604020202020204" pitchFamily="34" charset="0"/>
              <a:buChar char="•"/>
            </a:pPr>
            <a:r>
              <a:rPr lang="en-US" sz="2600" dirty="0">
                <a:solidFill>
                  <a:prstClr val="black"/>
                </a:solidFill>
                <a:latin typeface="Calibri" panose="020F0502020204030204" pitchFamily="34" charset="0"/>
              </a:rPr>
              <a:t>Control structure on </a:t>
            </a:r>
            <a:r>
              <a:rPr lang="en-US" sz="2600" dirty="0" err="1">
                <a:solidFill>
                  <a:prstClr val="black"/>
                </a:solidFill>
                <a:latin typeface="Calibri" panose="020F0502020204030204" pitchFamily="34" charset="0"/>
              </a:rPr>
              <a:t>Eastwyke</a:t>
            </a:r>
            <a:r>
              <a:rPr lang="en-US" sz="2600" dirty="0">
                <a:solidFill>
                  <a:prstClr val="black"/>
                </a:solidFill>
                <a:latin typeface="Calibri" panose="020F0502020204030204" pitchFamily="34" charset="0"/>
              </a:rPr>
              <a:t> Ditch</a:t>
            </a:r>
          </a:p>
          <a:p>
            <a:pPr marL="457200" indent="-457200" defTabSz="457200">
              <a:buFont typeface="Arial" panose="020B0604020202020204" pitchFamily="34" charset="0"/>
              <a:buChar char="•"/>
            </a:pPr>
            <a:r>
              <a:rPr lang="en-US" sz="2600" dirty="0">
                <a:solidFill>
                  <a:prstClr val="black"/>
                </a:solidFill>
                <a:latin typeface="Calibri" panose="020F0502020204030204" pitchFamily="34" charset="0"/>
              </a:rPr>
              <a:t>New/raised bridges at Willow Walk, Devils Backbone, N Hinksey Causeway, Old Abingdon Road, </a:t>
            </a:r>
            <a:r>
              <a:rPr lang="en-US" sz="2600" dirty="0" err="1">
                <a:solidFill>
                  <a:prstClr val="black"/>
                </a:solidFill>
                <a:latin typeface="Calibri" panose="020F0502020204030204" pitchFamily="34" charset="0"/>
              </a:rPr>
              <a:t>Kennington</a:t>
            </a:r>
            <a:r>
              <a:rPr lang="en-US" sz="2600" dirty="0">
                <a:solidFill>
                  <a:prstClr val="black"/>
                </a:solidFill>
                <a:latin typeface="Calibri" panose="020F0502020204030204" pitchFamily="34" charset="0"/>
              </a:rPr>
              <a:t> Road</a:t>
            </a:r>
          </a:p>
          <a:p>
            <a:pPr marL="457200" indent="-457200" defTabSz="457200">
              <a:buFont typeface="Arial" panose="020B0604020202020204" pitchFamily="34" charset="0"/>
              <a:buChar char="•"/>
            </a:pPr>
            <a:r>
              <a:rPr lang="en-GB" sz="2600" dirty="0">
                <a:solidFill>
                  <a:prstClr val="black"/>
                </a:solidFill>
                <a:latin typeface="Calibri" panose="020F0502020204030204" pitchFamily="34" charset="0"/>
              </a:rPr>
              <a:t>Network Rail culvert</a:t>
            </a:r>
          </a:p>
          <a:p>
            <a:pPr marL="457200" indent="-457200" defTabSz="457200">
              <a:buFont typeface="Arial" panose="020B0604020202020204" pitchFamily="34" charset="0"/>
              <a:buChar char="•"/>
            </a:pPr>
            <a:r>
              <a:rPr lang="en-US" sz="2600" dirty="0">
                <a:solidFill>
                  <a:prstClr val="black"/>
                </a:solidFill>
                <a:latin typeface="Calibri" panose="020F0502020204030204" pitchFamily="34" charset="0"/>
              </a:rPr>
              <a:t>Network Rail clearance of Stroud’s Bridge</a:t>
            </a:r>
          </a:p>
          <a:p>
            <a:pPr marL="457200" indent="-457200" defTabSz="457200">
              <a:buFont typeface="Arial" panose="020B0604020202020204" pitchFamily="34" charset="0"/>
              <a:buChar char="•"/>
            </a:pPr>
            <a:r>
              <a:rPr lang="en-US" sz="2600" dirty="0">
                <a:solidFill>
                  <a:prstClr val="black"/>
                </a:solidFill>
                <a:latin typeface="Calibri" panose="020F0502020204030204" pitchFamily="34" charset="0"/>
              </a:rPr>
              <a:t>Clearance of Munday’s Bridge.</a:t>
            </a:r>
          </a:p>
          <a:p>
            <a:pPr marL="457200" indent="-457200" defTabSz="457200">
              <a:buFont typeface="Arial" panose="020B0604020202020204" pitchFamily="34" charset="0"/>
              <a:buChar char="•"/>
            </a:pPr>
            <a:r>
              <a:rPr lang="en-US" sz="2600" dirty="0">
                <a:solidFill>
                  <a:prstClr val="black"/>
                </a:solidFill>
                <a:latin typeface="Calibri" panose="020F0502020204030204" pitchFamily="34" charset="0"/>
              </a:rPr>
              <a:t>Temporary </a:t>
            </a:r>
            <a:r>
              <a:rPr lang="en-US" sz="2600" dirty="0" err="1">
                <a:solidFill>
                  <a:prstClr val="black"/>
                </a:solidFill>
                <a:latin typeface="Calibri" panose="020F0502020204030204" pitchFamily="34" charset="0"/>
              </a:rPr>
              <a:t>defences</a:t>
            </a:r>
            <a:r>
              <a:rPr lang="en-US" sz="2600" dirty="0">
                <a:solidFill>
                  <a:prstClr val="black"/>
                </a:solidFill>
                <a:latin typeface="Calibri" panose="020F0502020204030204" pitchFamily="34" charset="0"/>
              </a:rPr>
              <a:t> at </a:t>
            </a:r>
            <a:r>
              <a:rPr lang="en-US" sz="2600" dirty="0" err="1">
                <a:solidFill>
                  <a:prstClr val="black"/>
                </a:solidFill>
                <a:latin typeface="Calibri" panose="020F0502020204030204" pitchFamily="34" charset="0"/>
              </a:rPr>
              <a:t>Osney</a:t>
            </a:r>
            <a:r>
              <a:rPr lang="en-US" sz="2600" dirty="0">
                <a:solidFill>
                  <a:prstClr val="black"/>
                </a:solidFill>
                <a:latin typeface="Calibri" panose="020F0502020204030204" pitchFamily="34" charset="0"/>
              </a:rPr>
              <a:t> Island &amp; New Hinksey</a:t>
            </a:r>
          </a:p>
          <a:p>
            <a:pPr marL="457200" indent="-457200" defTabSz="457200">
              <a:buFont typeface="Arial" panose="020B0604020202020204" pitchFamily="34" charset="0"/>
              <a:buChar char="•"/>
            </a:pPr>
            <a:r>
              <a:rPr lang="en-US" sz="2600" dirty="0">
                <a:solidFill>
                  <a:prstClr val="black"/>
                </a:solidFill>
                <a:latin typeface="Calibri" panose="020F0502020204030204" pitchFamily="34" charset="0"/>
              </a:rPr>
              <a:t>Bank raised at </a:t>
            </a:r>
            <a:r>
              <a:rPr lang="en-US" sz="2600" dirty="0" err="1">
                <a:solidFill>
                  <a:prstClr val="black"/>
                </a:solidFill>
                <a:latin typeface="Calibri" panose="020F0502020204030204" pitchFamily="34" charset="0"/>
              </a:rPr>
              <a:t>Redbridge</a:t>
            </a:r>
            <a:r>
              <a:rPr lang="en-US" sz="2600" dirty="0">
                <a:solidFill>
                  <a:prstClr val="black"/>
                </a:solidFill>
                <a:latin typeface="Calibri" panose="020F0502020204030204" pitchFamily="34" charset="0"/>
              </a:rPr>
              <a:t> Stream</a:t>
            </a:r>
          </a:p>
          <a:p>
            <a:pPr marL="457200" indent="-457200" defTabSz="457200">
              <a:buFont typeface="Arial" panose="020B0604020202020204" pitchFamily="34" charset="0"/>
              <a:buChar char="•"/>
            </a:pPr>
            <a:endParaRPr lang="en-US" sz="2600" dirty="0">
              <a:solidFill>
                <a:prstClr val="black"/>
              </a:solidFill>
              <a:latin typeface="Calibri" panose="020F0502020204030204" pitchFamily="34" charset="0"/>
            </a:endParaRPr>
          </a:p>
          <a:p>
            <a:pPr marL="457200" indent="-457200" defTabSz="457200">
              <a:buFont typeface="Arial" panose="020B0604020202020204" pitchFamily="34" charset="0"/>
              <a:buChar char="•"/>
            </a:pPr>
            <a:r>
              <a:rPr lang="en-US" sz="2600" dirty="0">
                <a:solidFill>
                  <a:prstClr val="black"/>
                </a:solidFill>
                <a:latin typeface="Calibri" panose="020F0502020204030204" pitchFamily="34" charset="0"/>
              </a:rPr>
              <a:t>… and a 5km channel</a:t>
            </a:r>
            <a:endParaRPr lang="en-GB" sz="2600" dirty="0">
              <a:solidFill>
                <a:prstClr val="black"/>
              </a:solidFill>
              <a:latin typeface="Calibri" panose="020F0502020204030204"/>
            </a:endParaRPr>
          </a:p>
        </p:txBody>
      </p:sp>
    </p:spTree>
    <p:extLst>
      <p:ext uri="{BB962C8B-B14F-4D97-AF65-F5344CB8AC3E}">
        <p14:creationId xmlns:p14="http://schemas.microsoft.com/office/powerpoint/2010/main" val="4210197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274F92-0121-F09E-C088-7878422198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311443" cy="6988628"/>
          </a:xfrm>
          <a:prstGeom prst="rect">
            <a:avLst/>
          </a:prstGeom>
        </p:spPr>
      </p:pic>
      <p:pic>
        <p:nvPicPr>
          <p:cNvPr id="7" name="Picture 6">
            <a:extLst>
              <a:ext uri="{FF2B5EF4-FFF2-40B4-BE49-F238E27FC236}">
                <a16:creationId xmlns:a16="http://schemas.microsoft.com/office/drawing/2014/main" id="{14F55180-8E4D-5FE5-09A0-716EC31487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16509" y="146957"/>
            <a:ext cx="3286589" cy="5018314"/>
          </a:xfrm>
          <a:prstGeom prst="rect">
            <a:avLst/>
          </a:prstGeom>
        </p:spPr>
      </p:pic>
      <p:sp>
        <p:nvSpPr>
          <p:cNvPr id="2" name="TextBox 1">
            <a:extLst>
              <a:ext uri="{FF2B5EF4-FFF2-40B4-BE49-F238E27FC236}">
                <a16:creationId xmlns:a16="http://schemas.microsoft.com/office/drawing/2014/main" id="{11637618-F1DF-C4E7-B603-1B29F28BC8E8}"/>
              </a:ext>
            </a:extLst>
          </p:cNvPr>
          <p:cNvSpPr txBox="1"/>
          <p:nvPr/>
        </p:nvSpPr>
        <p:spPr>
          <a:xfrm>
            <a:off x="1611983" y="146957"/>
            <a:ext cx="7804526" cy="70788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Pity the residents of South Hinksey</a:t>
            </a:r>
            <a:endPar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6555CA1-A9C5-D193-0384-48805D7BE2BF}"/>
              </a:ext>
            </a:extLst>
          </p:cNvPr>
          <p:cNvSpPr txBox="1"/>
          <p:nvPr/>
        </p:nvSpPr>
        <p:spPr>
          <a:xfrm>
            <a:off x="956820" y="3925669"/>
            <a:ext cx="2177592"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Works compound and material storage </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9988241-EEA1-ADCD-341B-D3DAD89B022D}"/>
              </a:ext>
            </a:extLst>
          </p:cNvPr>
          <p:cNvSpPr txBox="1"/>
          <p:nvPr/>
        </p:nvSpPr>
        <p:spPr>
          <a:xfrm>
            <a:off x="6892879" y="3105834"/>
            <a:ext cx="2177592"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Works compound and material storage </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3D56481A-6CA5-441D-15A3-29861FCEA716}"/>
              </a:ext>
            </a:extLst>
          </p:cNvPr>
          <p:cNvCxnSpPr>
            <a:cxnSpLocks/>
            <a:stCxn id="4" idx="2"/>
          </p:cNvCxnSpPr>
          <p:nvPr/>
        </p:nvCxnSpPr>
        <p:spPr>
          <a:xfrm flipH="1">
            <a:off x="6674177" y="3752165"/>
            <a:ext cx="1307498" cy="8198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BB5C4B8-B3C3-E994-A9B2-92664AF199F5}"/>
              </a:ext>
            </a:extLst>
          </p:cNvPr>
          <p:cNvSpPr txBox="1"/>
          <p:nvPr/>
        </p:nvSpPr>
        <p:spPr>
          <a:xfrm>
            <a:off x="3676454" y="5173883"/>
            <a:ext cx="19230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South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Hinksey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Village</a:t>
            </a:r>
            <a:endPar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A9E517F-C17D-3F9C-5403-4A68DBE75498}"/>
              </a:ext>
            </a:extLst>
          </p:cNvPr>
          <p:cNvSpPr txBox="1"/>
          <p:nvPr/>
        </p:nvSpPr>
        <p:spPr>
          <a:xfrm>
            <a:off x="1313079" y="4989217"/>
            <a:ext cx="1364133" cy="36933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Trees felled</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CFD40DF3-FD33-AFC7-AA8A-85711DBB7BC5}"/>
              </a:ext>
            </a:extLst>
          </p:cNvPr>
          <p:cNvCxnSpPr>
            <a:cxnSpLocks/>
          </p:cNvCxnSpPr>
          <p:nvPr/>
        </p:nvCxnSpPr>
        <p:spPr>
          <a:xfrm flipV="1">
            <a:off x="2677212" y="4864231"/>
            <a:ext cx="1074656" cy="3010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DCF6A44-932D-E634-E7F3-0D398241AF9C}"/>
              </a:ext>
            </a:extLst>
          </p:cNvPr>
          <p:cNvCxnSpPr>
            <a:cxnSpLocks/>
          </p:cNvCxnSpPr>
          <p:nvPr/>
        </p:nvCxnSpPr>
        <p:spPr>
          <a:xfrm>
            <a:off x="2677212" y="5173883"/>
            <a:ext cx="457200" cy="1163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970624E-1F4C-658D-2B2B-0DF815E3E1BA}"/>
              </a:ext>
            </a:extLst>
          </p:cNvPr>
          <p:cNvCxnSpPr>
            <a:cxnSpLocks/>
          </p:cNvCxnSpPr>
          <p:nvPr/>
        </p:nvCxnSpPr>
        <p:spPr>
          <a:xfrm>
            <a:off x="2677212" y="5155227"/>
            <a:ext cx="537328" cy="7712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F68D619-0800-6374-F142-D5D0C641E3E8}"/>
              </a:ext>
            </a:extLst>
          </p:cNvPr>
          <p:cNvSpPr txBox="1"/>
          <p:nvPr/>
        </p:nvSpPr>
        <p:spPr>
          <a:xfrm>
            <a:off x="794507" y="1154450"/>
            <a:ext cx="2601798"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Access haulage road 20m wide (2 bus lengths) </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449A4A8A-3736-7F36-7E4B-4C48737A80DC}"/>
              </a:ext>
            </a:extLst>
          </p:cNvPr>
          <p:cNvCxnSpPr>
            <a:cxnSpLocks/>
          </p:cNvCxnSpPr>
          <p:nvPr/>
        </p:nvCxnSpPr>
        <p:spPr>
          <a:xfrm flipV="1">
            <a:off x="3405830" y="1145839"/>
            <a:ext cx="553428" cy="3231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2D4DA09-FCDF-BC73-EEA1-5BD18D511D9C}"/>
              </a:ext>
            </a:extLst>
          </p:cNvPr>
          <p:cNvCxnSpPr>
            <a:cxnSpLocks/>
          </p:cNvCxnSpPr>
          <p:nvPr/>
        </p:nvCxnSpPr>
        <p:spPr>
          <a:xfrm>
            <a:off x="3406611" y="1477616"/>
            <a:ext cx="1024930" cy="1273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FF7782D-E75B-E5B8-1606-AD87E3D1F082}"/>
              </a:ext>
            </a:extLst>
          </p:cNvPr>
          <p:cNvCxnSpPr>
            <a:cxnSpLocks/>
          </p:cNvCxnSpPr>
          <p:nvPr/>
        </p:nvCxnSpPr>
        <p:spPr>
          <a:xfrm>
            <a:off x="3399740" y="1493661"/>
            <a:ext cx="1653027" cy="6482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A43D256-44FE-2584-02FB-1E67FC5CC48B}"/>
              </a:ext>
            </a:extLst>
          </p:cNvPr>
          <p:cNvSpPr txBox="1"/>
          <p:nvPr/>
        </p:nvSpPr>
        <p:spPr>
          <a:xfrm>
            <a:off x="7568517" y="5358549"/>
            <a:ext cx="1000251"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Haulage Road </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E18B3FE3-E284-969A-FD4A-C43E1EF960E1}"/>
              </a:ext>
            </a:extLst>
          </p:cNvPr>
          <p:cNvSpPr txBox="1"/>
          <p:nvPr/>
        </p:nvSpPr>
        <p:spPr>
          <a:xfrm>
            <a:off x="8916383" y="3817166"/>
            <a:ext cx="1000251"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Haulage Road </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7A11020-83CA-4122-F025-B03AEB807F20}"/>
              </a:ext>
            </a:extLst>
          </p:cNvPr>
          <p:cNvSpPr txBox="1"/>
          <p:nvPr/>
        </p:nvSpPr>
        <p:spPr>
          <a:xfrm>
            <a:off x="4999980" y="2952239"/>
            <a:ext cx="1000251"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Haulage Road </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0A57AB6-70AC-E54E-79C7-EE11B51F1AEB}"/>
              </a:ext>
            </a:extLst>
          </p:cNvPr>
          <p:cNvSpPr txBox="1"/>
          <p:nvPr/>
        </p:nvSpPr>
        <p:spPr>
          <a:xfrm>
            <a:off x="707208" y="5850423"/>
            <a:ext cx="1000251"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Haulage Road </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6" name="Straight Arrow Connector 35">
            <a:extLst>
              <a:ext uri="{FF2B5EF4-FFF2-40B4-BE49-F238E27FC236}">
                <a16:creationId xmlns:a16="http://schemas.microsoft.com/office/drawing/2014/main" id="{907FBE89-BD56-4085-4E07-19CDE20C1813}"/>
              </a:ext>
            </a:extLst>
          </p:cNvPr>
          <p:cNvCxnSpPr>
            <a:cxnSpLocks/>
          </p:cNvCxnSpPr>
          <p:nvPr/>
        </p:nvCxnSpPr>
        <p:spPr>
          <a:xfrm flipV="1">
            <a:off x="1707459" y="6092439"/>
            <a:ext cx="587093" cy="593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1516DCD-AEC6-7975-67D2-4F4ADF60AA26}"/>
              </a:ext>
            </a:extLst>
          </p:cNvPr>
          <p:cNvCxnSpPr>
            <a:cxnSpLocks/>
            <a:stCxn id="34" idx="3"/>
          </p:cNvCxnSpPr>
          <p:nvPr/>
        </p:nvCxnSpPr>
        <p:spPr>
          <a:xfrm>
            <a:off x="6000231" y="3275405"/>
            <a:ext cx="394106" cy="3231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03A2E37-CCD0-A1EF-5424-967064B6B8A8}"/>
              </a:ext>
            </a:extLst>
          </p:cNvPr>
          <p:cNvCxnSpPr>
            <a:cxnSpLocks/>
          </p:cNvCxnSpPr>
          <p:nvPr/>
        </p:nvCxnSpPr>
        <p:spPr>
          <a:xfrm flipH="1" flipV="1">
            <a:off x="6943950" y="5446509"/>
            <a:ext cx="624567" cy="943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16C0DC8-3811-225F-4F23-7942C275291E}"/>
              </a:ext>
            </a:extLst>
          </p:cNvPr>
          <p:cNvCxnSpPr>
            <a:cxnSpLocks/>
            <a:stCxn id="33" idx="1"/>
          </p:cNvCxnSpPr>
          <p:nvPr/>
        </p:nvCxnSpPr>
        <p:spPr>
          <a:xfrm flipH="1" flipV="1">
            <a:off x="8435270" y="4024510"/>
            <a:ext cx="481113" cy="11582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700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42DC022-880A-3B73-E131-66B3D6B50094}"/>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326992" y="1350802"/>
            <a:ext cx="6026617" cy="4624059"/>
          </a:xfrm>
        </p:spPr>
      </p:pic>
      <p:sp>
        <p:nvSpPr>
          <p:cNvPr id="2" name="TextBox 1">
            <a:extLst>
              <a:ext uri="{FF2B5EF4-FFF2-40B4-BE49-F238E27FC236}">
                <a16:creationId xmlns:a16="http://schemas.microsoft.com/office/drawing/2014/main" id="{D87DA706-101D-F954-2E1E-924BE69A77ED}"/>
              </a:ext>
            </a:extLst>
          </p:cNvPr>
          <p:cNvSpPr txBox="1"/>
          <p:nvPr/>
        </p:nvSpPr>
        <p:spPr>
          <a:xfrm>
            <a:off x="943896" y="169382"/>
            <a:ext cx="1058934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A34 national trunk road at South Hinksey </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B8D3584-3974-AA01-5834-7B63C147DC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46381" y="1384082"/>
            <a:ext cx="5318627" cy="803759"/>
          </a:xfrm>
          <a:prstGeom prst="rect">
            <a:avLst/>
          </a:prstGeom>
        </p:spPr>
      </p:pic>
      <p:cxnSp>
        <p:nvCxnSpPr>
          <p:cNvPr id="6" name="Straight Arrow Connector 5">
            <a:extLst>
              <a:ext uri="{FF2B5EF4-FFF2-40B4-BE49-F238E27FC236}">
                <a16:creationId xmlns:a16="http://schemas.microsoft.com/office/drawing/2014/main" id="{F20D865B-6BAC-D5D0-E329-094909BFDFA2}"/>
              </a:ext>
            </a:extLst>
          </p:cNvPr>
          <p:cNvCxnSpPr>
            <a:cxnSpLocks/>
          </p:cNvCxnSpPr>
          <p:nvPr/>
        </p:nvCxnSpPr>
        <p:spPr>
          <a:xfrm flipH="1">
            <a:off x="2853369" y="1805859"/>
            <a:ext cx="895159" cy="71700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191D87-2AE2-0BDD-BC83-CABF4A9DA2A3}"/>
              </a:ext>
            </a:extLst>
          </p:cNvPr>
          <p:cNvSpPr txBox="1"/>
          <p:nvPr/>
        </p:nvSpPr>
        <p:spPr>
          <a:xfrm>
            <a:off x="3609667" y="1469888"/>
            <a:ext cx="2628900"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Inadequate South Hinksey slip road is just 90m</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CB7BB3-DE92-FF29-922A-CDE68F69BFB8}"/>
              </a:ext>
            </a:extLst>
          </p:cNvPr>
          <p:cNvSpPr/>
          <p:nvPr/>
        </p:nvSpPr>
        <p:spPr>
          <a:xfrm>
            <a:off x="8661400" y="1393317"/>
            <a:ext cx="609600" cy="154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0D4C090-4AAC-142C-9094-D734C32445D1}"/>
              </a:ext>
            </a:extLst>
          </p:cNvPr>
          <p:cNvSpPr txBox="1"/>
          <p:nvPr/>
        </p:nvSpPr>
        <p:spPr>
          <a:xfrm>
            <a:off x="6353609" y="2306819"/>
            <a:ext cx="6093228" cy="409342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111 HGV movements/day at this junction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40 mph speed restriction must be applied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A34 is frequently at a standstill under normal circumstances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Delays will spill on to ring road &amp; M40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Disruption in addition to the massive disruption already planned by the closure of Botley Rd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923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44584-6FE2-45B9-BB3C-83967BC75692}"/>
              </a:ext>
            </a:extLst>
          </p:cNvPr>
          <p:cNvSpPr>
            <a:spLocks noGrp="1"/>
          </p:cNvSpPr>
          <p:nvPr>
            <p:ph type="ctrTitle"/>
          </p:nvPr>
        </p:nvSpPr>
        <p:spPr/>
        <p:txBody>
          <a:bodyPr>
            <a:normAutofit/>
          </a:bodyPr>
          <a:lstStyle/>
          <a:p>
            <a:r>
              <a:rPr lang="en-US" dirty="0"/>
              <a:t>HOEG</a:t>
            </a:r>
            <a:br>
              <a:rPr lang="en-US" dirty="0"/>
            </a:br>
            <a:r>
              <a:rPr lang="en-US" dirty="0"/>
              <a:t>Pumped Pipeline</a:t>
            </a:r>
            <a:endParaRPr lang="en-GB" dirty="0"/>
          </a:p>
        </p:txBody>
      </p:sp>
      <p:sp>
        <p:nvSpPr>
          <p:cNvPr id="3" name="Subtitle 2">
            <a:extLst>
              <a:ext uri="{FF2B5EF4-FFF2-40B4-BE49-F238E27FC236}">
                <a16:creationId xmlns:a16="http://schemas.microsoft.com/office/drawing/2014/main" id="{A3593D96-AFEB-4584-81E3-86B33081B33B}"/>
              </a:ext>
            </a:extLst>
          </p:cNvPr>
          <p:cNvSpPr>
            <a:spLocks noGrp="1"/>
          </p:cNvSpPr>
          <p:nvPr>
            <p:ph type="subTitle" idx="1"/>
          </p:nvPr>
        </p:nvSpPr>
        <p:spPr>
          <a:xfrm>
            <a:off x="1524000" y="3602038"/>
            <a:ext cx="9144000" cy="2541310"/>
          </a:xfrm>
        </p:spPr>
        <p:txBody>
          <a:bodyPr>
            <a:normAutofit/>
          </a:bodyPr>
          <a:lstStyle/>
          <a:p>
            <a:r>
              <a:rPr lang="en-US" dirty="0"/>
              <a:t>Seacourt </a:t>
            </a:r>
          </a:p>
          <a:p>
            <a:r>
              <a:rPr lang="en-GB" dirty="0"/>
              <a:t>to</a:t>
            </a:r>
          </a:p>
          <a:p>
            <a:r>
              <a:rPr lang="en-GB" dirty="0"/>
              <a:t>A423 Bypass </a:t>
            </a:r>
          </a:p>
          <a:p>
            <a:r>
              <a:rPr lang="en-GB" dirty="0"/>
              <a:t>East side of Railway</a:t>
            </a:r>
          </a:p>
          <a:p>
            <a:pPr algn="r"/>
            <a:r>
              <a:rPr lang="en-GB" sz="1400" dirty="0"/>
              <a:t>Kevin Larkin (Architect)</a:t>
            </a:r>
          </a:p>
          <a:p>
            <a:pPr algn="r"/>
            <a:r>
              <a:rPr lang="en-GB" sz="1400" dirty="0"/>
              <a:t>Jonathan Madden</a:t>
            </a:r>
          </a:p>
          <a:p>
            <a:endParaRPr lang="en-GB" dirty="0"/>
          </a:p>
          <a:p>
            <a:endParaRPr lang="en-US" dirty="0"/>
          </a:p>
        </p:txBody>
      </p:sp>
    </p:spTree>
    <p:extLst>
      <p:ext uri="{BB962C8B-B14F-4D97-AF65-F5344CB8AC3E}">
        <p14:creationId xmlns:p14="http://schemas.microsoft.com/office/powerpoint/2010/main" val="3097371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1D284950-E6BE-445D-A70D-2CC1E8526A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644" y="243118"/>
            <a:ext cx="5506654" cy="4717766"/>
          </a:xfrm>
          <a:prstGeom prst="rect">
            <a:avLst/>
          </a:prstGeom>
        </p:spPr>
      </p:pic>
      <p:pic>
        <p:nvPicPr>
          <p:cNvPr id="9" name="Picture 8">
            <a:extLst>
              <a:ext uri="{FF2B5EF4-FFF2-40B4-BE49-F238E27FC236}">
                <a16:creationId xmlns:a16="http://schemas.microsoft.com/office/drawing/2014/main" id="{324FD3F9-37E8-4BE7-A21D-D12B027FB4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2109" y="-123825"/>
            <a:ext cx="4364791" cy="4756550"/>
          </a:xfrm>
          <a:prstGeom prst="rect">
            <a:avLst/>
          </a:prstGeom>
        </p:spPr>
      </p:pic>
      <p:pic>
        <p:nvPicPr>
          <p:cNvPr id="11" name="Picture 10">
            <a:extLst>
              <a:ext uri="{FF2B5EF4-FFF2-40B4-BE49-F238E27FC236}">
                <a16:creationId xmlns:a16="http://schemas.microsoft.com/office/drawing/2014/main" id="{984FF85B-59F4-4BA7-A261-51A733ACC0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
          <a:stretch/>
        </p:blipFill>
        <p:spPr>
          <a:xfrm>
            <a:off x="2407507" y="3590925"/>
            <a:ext cx="9555849" cy="4219701"/>
          </a:xfrm>
          <a:prstGeom prst="rect">
            <a:avLst/>
          </a:prstGeom>
        </p:spPr>
      </p:pic>
      <p:sp>
        <p:nvSpPr>
          <p:cNvPr id="3" name="TextBox 2">
            <a:extLst>
              <a:ext uri="{FF2B5EF4-FFF2-40B4-BE49-F238E27FC236}">
                <a16:creationId xmlns:a16="http://schemas.microsoft.com/office/drawing/2014/main" id="{EED1B922-3326-4FDB-A5E6-9F15138384C5}"/>
              </a:ext>
            </a:extLst>
          </p:cNvPr>
          <p:cNvSpPr txBox="1"/>
          <p:nvPr/>
        </p:nvSpPr>
        <p:spPr>
          <a:xfrm>
            <a:off x="319596" y="5220070"/>
            <a:ext cx="31426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Triple level plan and profile drawings of pump 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Vehicular access to pump house from car park.</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CA63F8F-BA44-4859-B2B6-E98A491F9524}"/>
              </a:ext>
            </a:extLst>
          </p:cNvPr>
          <p:cNvSpPr txBox="1"/>
          <p:nvPr/>
        </p:nvSpPr>
        <p:spPr>
          <a:xfrm>
            <a:off x="8637973" y="243118"/>
            <a:ext cx="3169328" cy="2308324"/>
          </a:xfrm>
          <a:prstGeom prst="rect">
            <a:avLst/>
          </a:prstGeom>
          <a:noFill/>
        </p:spPr>
        <p:txBody>
          <a:bodyPr wrap="square" rtlCol="0">
            <a:spAutoFit/>
          </a:bodyPr>
          <a:lstStyle/>
          <a:p>
            <a:pPr marL="400050" marR="0" lvl="0" indent="-400050" algn="l" defTabSz="914400" rtl="0" eaLnBrk="1" fontAlgn="auto" latinLnBrk="0" hangingPunct="1">
              <a:lnSpc>
                <a:spcPct val="100000"/>
              </a:lnSpc>
              <a:spcBef>
                <a:spcPts val="0"/>
              </a:spcBef>
              <a:spcAft>
                <a:spcPts val="0"/>
              </a:spcAft>
              <a:buClrTx/>
              <a:buSzTx/>
              <a:buFontTx/>
              <a:buAutoNum type="romanLcParen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Top: Utilities – diesel electric standby generator; switch gear; fuel tanks.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Spillway  diameter: 100m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Major axis: 40m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Minor axis: 20m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AC9DC5-01A9-40A1-AADB-449776E14996}"/>
              </a:ext>
            </a:extLst>
          </p:cNvPr>
          <p:cNvSpPr txBox="1"/>
          <p:nvPr/>
        </p:nvSpPr>
        <p:spPr>
          <a:xfrm>
            <a:off x="8637973" y="2228276"/>
            <a:ext cx="31693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ii) Penstock level: flood water intake into axial flow pumps.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4A37F9A-8C71-48BD-8AEF-78D99A3D7815}"/>
              </a:ext>
            </a:extLst>
          </p:cNvPr>
          <p:cNvSpPr txBox="1"/>
          <p:nvPr/>
        </p:nvSpPr>
        <p:spPr>
          <a:xfrm>
            <a:off x="8637973" y="3429000"/>
            <a:ext cx="332538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iii) Axial flow pump room. Sub-ground level. Four pump output converged into two pipes.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4AF2163-BB09-4EFC-9B71-7B7524BB5E0A}"/>
              </a:ext>
            </a:extLst>
          </p:cNvPr>
          <p:cNvSpPr txBox="1"/>
          <p:nvPr/>
        </p:nvSpPr>
        <p:spPr>
          <a:xfrm>
            <a:off x="3835153" y="5568839"/>
            <a:ext cx="158910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Profile of spillway into penstock and pumping system. Spillway protected with grilles to control debris ingress.</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615A89D-F545-499C-8292-4E4549D89FB1}"/>
              </a:ext>
            </a:extLst>
          </p:cNvPr>
          <p:cNvSpPr txBox="1"/>
          <p:nvPr/>
        </p:nvSpPr>
        <p:spPr>
          <a:xfrm>
            <a:off x="9704594" y="5423776"/>
            <a:ext cx="178311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Outlet of 2 x 2m diameter GRP pipes, on shallow gradient to ca. 2.5m depth.</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40F73B0-A578-4B92-B650-76837DAC989D}"/>
              </a:ext>
            </a:extLst>
          </p:cNvPr>
          <p:cNvSpPr txBox="1"/>
          <p:nvPr/>
        </p:nvSpPr>
        <p:spPr>
          <a:xfrm>
            <a:off x="3835153" y="5148988"/>
            <a:ext cx="14023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Flood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3BD770D-E7DB-4580-9BE4-ACE5D8092A92}"/>
              </a:ext>
            </a:extLst>
          </p:cNvPr>
          <p:cNvSpPr txBox="1"/>
          <p:nvPr/>
        </p:nvSpPr>
        <p:spPr>
          <a:xfrm>
            <a:off x="7914161" y="4948933"/>
            <a:ext cx="19014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Grassed area surrounding utilities housing</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lide Number Placeholder 13">
            <a:extLst>
              <a:ext uri="{FF2B5EF4-FFF2-40B4-BE49-F238E27FC236}">
                <a16:creationId xmlns:a16="http://schemas.microsoft.com/office/drawing/2014/main" id="{B813AEFB-6809-4666-A205-C21FE4A7CA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BC743-C836-47AD-BED0-5AE6C294F61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774622B-46E6-4CFE-9254-B0907B0111E9}"/>
              </a:ext>
            </a:extLst>
          </p:cNvPr>
          <p:cNvSpPr txBox="1"/>
          <p:nvPr/>
        </p:nvSpPr>
        <p:spPr>
          <a:xfrm>
            <a:off x="6214369" y="1322773"/>
            <a:ext cx="22355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Pylon anchors with ‘H’ girders reinforce concrete surround and spillway.</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625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459B52E7-B1AB-49A5-A495-6403DBA4E2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0344" y="306895"/>
            <a:ext cx="7010792" cy="6244210"/>
          </a:xfrm>
          <a:prstGeom prst="rect">
            <a:avLst/>
          </a:prstGeom>
        </p:spPr>
      </p:pic>
      <p:cxnSp>
        <p:nvCxnSpPr>
          <p:cNvPr id="10" name="Straight Connector 9">
            <a:extLst>
              <a:ext uri="{FF2B5EF4-FFF2-40B4-BE49-F238E27FC236}">
                <a16:creationId xmlns:a16="http://schemas.microsoft.com/office/drawing/2014/main" id="{5D39E819-2833-4252-9F94-1740B4FF8D7D}"/>
              </a:ext>
            </a:extLst>
          </p:cNvPr>
          <p:cNvCxnSpPr>
            <a:cxnSpLocks/>
          </p:cNvCxnSpPr>
          <p:nvPr/>
        </p:nvCxnSpPr>
        <p:spPr>
          <a:xfrm>
            <a:off x="3559650" y="3389923"/>
            <a:ext cx="3960087" cy="0"/>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descr="A picture containing sitting, front, dark, black&#10;&#10;Description automatically generated">
            <a:extLst>
              <a:ext uri="{FF2B5EF4-FFF2-40B4-BE49-F238E27FC236}">
                <a16:creationId xmlns:a16="http://schemas.microsoft.com/office/drawing/2014/main" id="{7F7D8E2F-8402-431E-A887-B5C3E8381F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9737" y="1084672"/>
            <a:ext cx="4457393" cy="1960558"/>
          </a:xfrm>
          <a:prstGeom prst="rect">
            <a:avLst/>
          </a:prstGeom>
        </p:spPr>
      </p:pic>
      <p:pic>
        <p:nvPicPr>
          <p:cNvPr id="30" name="Picture 29" descr="A picture containing sitting, front, dark, black&#10;&#10;Description automatically generated">
            <a:extLst>
              <a:ext uri="{FF2B5EF4-FFF2-40B4-BE49-F238E27FC236}">
                <a16:creationId xmlns:a16="http://schemas.microsoft.com/office/drawing/2014/main" id="{DF5DAFA5-9740-4CC4-8D77-66FDCFE3C7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91187" y="3680315"/>
            <a:ext cx="3810139" cy="1891011"/>
          </a:xfrm>
          <a:prstGeom prst="rect">
            <a:avLst/>
          </a:prstGeom>
        </p:spPr>
      </p:pic>
      <p:sp>
        <p:nvSpPr>
          <p:cNvPr id="2" name="TextBox 1">
            <a:extLst>
              <a:ext uri="{FF2B5EF4-FFF2-40B4-BE49-F238E27FC236}">
                <a16:creationId xmlns:a16="http://schemas.microsoft.com/office/drawing/2014/main" id="{59A04FEE-AF1A-41D9-980F-AA3158A3E8A6}"/>
              </a:ext>
            </a:extLst>
          </p:cNvPr>
          <p:cNvSpPr txBox="1"/>
          <p:nvPr/>
        </p:nvSpPr>
        <p:spPr>
          <a:xfrm>
            <a:off x="7776839" y="3151573"/>
            <a:ext cx="396008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X-sections showing buried pipeline in trench to scale parallel to the Electric Road. (Measurements in mm)</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EBFF0B5E-80C1-46FF-BDDB-F894C6DA5A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BC743-C836-47AD-BED0-5AE6C294F61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485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14503E-74DF-4CF4-8687-0026D909B4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7184" y="792889"/>
            <a:ext cx="7665083" cy="3900409"/>
          </a:xfrm>
          <a:prstGeom prst="rect">
            <a:avLst/>
          </a:prstGeom>
        </p:spPr>
      </p:pic>
      <p:sp>
        <p:nvSpPr>
          <p:cNvPr id="2" name="TextBox 1">
            <a:extLst>
              <a:ext uri="{FF2B5EF4-FFF2-40B4-BE49-F238E27FC236}">
                <a16:creationId xmlns:a16="http://schemas.microsoft.com/office/drawing/2014/main" id="{912504F0-A7F0-4729-BDB5-55D6D38D157A}"/>
              </a:ext>
            </a:extLst>
          </p:cNvPr>
          <p:cNvSpPr txBox="1"/>
          <p:nvPr/>
        </p:nvSpPr>
        <p:spPr>
          <a:xfrm>
            <a:off x="2037184" y="5850384"/>
            <a:ext cx="7737131"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Plan view of Pumping Station, adjacent to Seacourt Stream</a:t>
            </a:r>
            <a:endParaRPr lang="en-GB" sz="2000" dirty="0"/>
          </a:p>
        </p:txBody>
      </p:sp>
    </p:spTree>
    <p:extLst>
      <p:ext uri="{BB962C8B-B14F-4D97-AF65-F5344CB8AC3E}">
        <p14:creationId xmlns:p14="http://schemas.microsoft.com/office/powerpoint/2010/main" val="3164573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ake, indoor, decorated&#10;&#10;Description automatically generated">
            <a:extLst>
              <a:ext uri="{FF2B5EF4-FFF2-40B4-BE49-F238E27FC236}">
                <a16:creationId xmlns:a16="http://schemas.microsoft.com/office/drawing/2014/main" id="{E42579C9-2D8E-463C-A0A2-3E7BCC1AE0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26637" y="723532"/>
            <a:ext cx="9041364" cy="4611948"/>
          </a:xfrm>
          <a:prstGeom prst="rect">
            <a:avLst/>
          </a:prstGeom>
        </p:spPr>
      </p:pic>
      <p:sp>
        <p:nvSpPr>
          <p:cNvPr id="2" name="TextBox 1">
            <a:extLst>
              <a:ext uri="{FF2B5EF4-FFF2-40B4-BE49-F238E27FC236}">
                <a16:creationId xmlns:a16="http://schemas.microsoft.com/office/drawing/2014/main" id="{72FAF18E-49EC-4ED9-AC4E-7EEAA6325965}"/>
              </a:ext>
            </a:extLst>
          </p:cNvPr>
          <p:cNvSpPr txBox="1"/>
          <p:nvPr/>
        </p:nvSpPr>
        <p:spPr>
          <a:xfrm>
            <a:off x="1784412" y="5734975"/>
            <a:ext cx="9312675"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Section through Pumping Station, illustrating Axial Flow pumps and three-level design</a:t>
            </a:r>
            <a:endParaRPr lang="en-GB" sz="2000" dirty="0"/>
          </a:p>
        </p:txBody>
      </p:sp>
    </p:spTree>
    <p:extLst>
      <p:ext uri="{BB962C8B-B14F-4D97-AF65-F5344CB8AC3E}">
        <p14:creationId xmlns:p14="http://schemas.microsoft.com/office/powerpoint/2010/main" val="3708882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ED5FD5-92A3-405E-9B06-6B5030082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696B5E-1E0A-4AD3-B203-FA06DF2F27F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BC54F1E-D7BE-473D-8F77-3CE9C3950880}"/>
              </a:ext>
            </a:extLst>
          </p:cNvPr>
          <p:cNvSpPr txBox="1"/>
          <p:nvPr/>
        </p:nvSpPr>
        <p:spPr>
          <a:xfrm>
            <a:off x="1322773" y="656948"/>
            <a:ext cx="92505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Advantages of Pumped Pipeline System</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7A076E0-39CA-4E5E-964A-95CEBA64DF4A}"/>
              </a:ext>
            </a:extLst>
          </p:cNvPr>
          <p:cNvSpPr txBox="1"/>
          <p:nvPr/>
        </p:nvSpPr>
        <p:spPr>
          <a:xfrm>
            <a:off x="772357" y="1455938"/>
            <a:ext cx="10777492" cy="4801314"/>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Uses well understood techniques and designs, common for water management and fluid transport in general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Moves water volumes equivalent to and greater than OFAS channel. Design is for 44cumets/sec.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Pumping can begin at an early stage of flooding, thereby ‘flattening’ the water level curve. Lowest level of inlet spillway connects to Seacourt Stream at 56m AOD.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Cost-efficient in terms of equipment and civil engineering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Very low volume of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spoil removal off-site reduces heavy vehicle movements on local and main roads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Reinstatement of existing landscape eliminates need for annual maintenance costs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751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30EA9B-44A8-4819-8482-3F1BD18FF135}"/>
              </a:ext>
            </a:extLst>
          </p:cNvPr>
          <p:cNvSpPr>
            <a:spLocks noGrp="1"/>
          </p:cNvSpPr>
          <p:nvPr>
            <p:ph type="sldNum" sz="quarter" idx="12"/>
          </p:nvPr>
        </p:nvSpPr>
        <p:spPr/>
        <p:txBody>
          <a:bodyPr/>
          <a:lstStyle/>
          <a:p>
            <a:fld id="{735BC743-C836-47AD-BED0-5AE6C294F613}" type="slidenum">
              <a:rPr lang="en-GB" smtClean="0"/>
              <a:t>38</a:t>
            </a:fld>
            <a:endParaRPr lang="en-GB"/>
          </a:p>
        </p:txBody>
      </p:sp>
      <p:graphicFrame>
        <p:nvGraphicFramePr>
          <p:cNvPr id="5" name="Table 5">
            <a:extLst>
              <a:ext uri="{FF2B5EF4-FFF2-40B4-BE49-F238E27FC236}">
                <a16:creationId xmlns:a16="http://schemas.microsoft.com/office/drawing/2014/main" id="{2FADB0C5-060E-4473-A046-E8AF2FBF9853}"/>
              </a:ext>
            </a:extLst>
          </p:cNvPr>
          <p:cNvGraphicFramePr>
            <a:graphicFrameLocks noGrp="1"/>
          </p:cNvGraphicFramePr>
          <p:nvPr/>
        </p:nvGraphicFramePr>
        <p:xfrm>
          <a:off x="316544" y="505857"/>
          <a:ext cx="11468662" cy="5839790"/>
        </p:xfrm>
        <a:graphic>
          <a:graphicData uri="http://schemas.openxmlformats.org/drawingml/2006/table">
            <a:tbl>
              <a:tblPr firstRow="1" bandRow="1">
                <a:tableStyleId>{5C22544A-7EE6-4342-B048-85BDC9FD1C3A}</a:tableStyleId>
              </a:tblPr>
              <a:tblGrid>
                <a:gridCol w="1344460">
                  <a:extLst>
                    <a:ext uri="{9D8B030D-6E8A-4147-A177-3AD203B41FA5}">
                      <a16:colId xmlns:a16="http://schemas.microsoft.com/office/drawing/2014/main" val="2717859744"/>
                    </a:ext>
                  </a:extLst>
                </a:gridCol>
                <a:gridCol w="719078">
                  <a:extLst>
                    <a:ext uri="{9D8B030D-6E8A-4147-A177-3AD203B41FA5}">
                      <a16:colId xmlns:a16="http://schemas.microsoft.com/office/drawing/2014/main" val="1750161113"/>
                    </a:ext>
                  </a:extLst>
                </a:gridCol>
                <a:gridCol w="534156">
                  <a:extLst>
                    <a:ext uri="{9D8B030D-6E8A-4147-A177-3AD203B41FA5}">
                      <a16:colId xmlns:a16="http://schemas.microsoft.com/office/drawing/2014/main" val="1065287970"/>
                    </a:ext>
                  </a:extLst>
                </a:gridCol>
                <a:gridCol w="184922">
                  <a:extLst>
                    <a:ext uri="{9D8B030D-6E8A-4147-A177-3AD203B41FA5}">
                      <a16:colId xmlns:a16="http://schemas.microsoft.com/office/drawing/2014/main" val="329956153"/>
                    </a:ext>
                  </a:extLst>
                </a:gridCol>
                <a:gridCol w="719078">
                  <a:extLst>
                    <a:ext uri="{9D8B030D-6E8A-4147-A177-3AD203B41FA5}">
                      <a16:colId xmlns:a16="http://schemas.microsoft.com/office/drawing/2014/main" val="2262086058"/>
                    </a:ext>
                  </a:extLst>
                </a:gridCol>
                <a:gridCol w="918337">
                  <a:extLst>
                    <a:ext uri="{9D8B030D-6E8A-4147-A177-3AD203B41FA5}">
                      <a16:colId xmlns:a16="http://schemas.microsoft.com/office/drawing/2014/main" val="2990740740"/>
                    </a:ext>
                  </a:extLst>
                </a:gridCol>
                <a:gridCol w="719078">
                  <a:extLst>
                    <a:ext uri="{9D8B030D-6E8A-4147-A177-3AD203B41FA5}">
                      <a16:colId xmlns:a16="http://schemas.microsoft.com/office/drawing/2014/main" val="2279525545"/>
                    </a:ext>
                  </a:extLst>
                </a:gridCol>
                <a:gridCol w="6329553">
                  <a:extLst>
                    <a:ext uri="{9D8B030D-6E8A-4147-A177-3AD203B41FA5}">
                      <a16:colId xmlns:a16="http://schemas.microsoft.com/office/drawing/2014/main" val="756911930"/>
                    </a:ext>
                  </a:extLst>
                </a:gridCol>
              </a:tblGrid>
              <a:tr h="260220">
                <a:tc gridSpan="4">
                  <a:txBody>
                    <a:bodyPr/>
                    <a:lstStyle/>
                    <a:p>
                      <a:pPr algn="l" fontAlgn="b"/>
                      <a:r>
                        <a:rPr lang="en-US" sz="1200" b="1" i="0" u="none" strike="noStrike" dirty="0" err="1">
                          <a:solidFill>
                            <a:srgbClr val="000000"/>
                          </a:solidFill>
                          <a:effectLst/>
                          <a:latin typeface="Calibri" panose="020F0502020204030204" pitchFamily="34" charset="0"/>
                        </a:rPr>
                        <a:t>Hinksey</a:t>
                      </a:r>
                      <a:r>
                        <a:rPr lang="en-US" sz="1200" b="1" i="0" u="none" strike="noStrike" dirty="0">
                          <a:solidFill>
                            <a:srgbClr val="000000"/>
                          </a:solidFill>
                          <a:effectLst/>
                          <a:latin typeface="Calibri" panose="020F0502020204030204" pitchFamily="34" charset="0"/>
                        </a:rPr>
                        <a:t> and </a:t>
                      </a:r>
                      <a:r>
                        <a:rPr lang="en-US" sz="1200" b="1" i="0" u="none" strike="noStrike" dirty="0" err="1">
                          <a:solidFill>
                            <a:srgbClr val="000000"/>
                          </a:solidFill>
                          <a:effectLst/>
                          <a:latin typeface="Calibri" panose="020F0502020204030204" pitchFamily="34" charset="0"/>
                        </a:rPr>
                        <a:t>Osney</a:t>
                      </a:r>
                      <a:r>
                        <a:rPr lang="en-US" sz="1200" b="1" i="0" u="none" strike="noStrike" dirty="0">
                          <a:solidFill>
                            <a:srgbClr val="000000"/>
                          </a:solidFill>
                          <a:effectLst/>
                          <a:latin typeface="Calibri" panose="020F0502020204030204" pitchFamily="34" charset="0"/>
                        </a:rPr>
                        <a:t> Environment Group</a:t>
                      </a:r>
                    </a:p>
                  </a:txBody>
                  <a:tcPr marL="8382" marR="8382" marT="7620" marB="0" anchor="b"/>
                </a:tc>
                <a:tc hMerge="1">
                  <a:txBody>
                    <a:bodyPr/>
                    <a:lstStyle/>
                    <a:p>
                      <a:endParaRPr lang="en-GB"/>
                    </a:p>
                  </a:txBody>
                  <a:tcPr/>
                </a:tc>
                <a:tc hMerge="1">
                  <a:txBody>
                    <a:bodyPr/>
                    <a:lstStyle/>
                    <a:p>
                      <a:endParaRPr lang="en-GB"/>
                    </a:p>
                  </a:txBody>
                  <a:tcPr/>
                </a:tc>
                <a:tc hMerge="1">
                  <a:txBody>
                    <a:bodyPr/>
                    <a:lstStyle/>
                    <a:p>
                      <a:pPr algn="l" fontAlgn="b"/>
                      <a:endParaRPr lang="en-US" sz="12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GB" sz="1200" b="0" i="0" u="none" strike="noStrike" dirty="0">
                          <a:solidFill>
                            <a:srgbClr val="000000"/>
                          </a:solidFill>
                          <a:effectLst/>
                          <a:latin typeface="Calibri" panose="020F0502020204030204" pitchFamily="34" charset="0"/>
                        </a:rPr>
                        <a:t> </a:t>
                      </a:r>
                    </a:p>
                  </a:txBody>
                  <a:tcPr marL="8382" marR="8382" marT="7620" marB="0" anchor="b"/>
                </a:tc>
                <a:tc>
                  <a:txBody>
                    <a:bodyPr/>
                    <a:lstStyle/>
                    <a:p>
                      <a:pPr algn="l" fontAlgn="b"/>
                      <a:r>
                        <a:rPr lang="en-GB" sz="1200" b="0" i="0" u="none" strike="noStrike" dirty="0">
                          <a:solidFill>
                            <a:srgbClr val="000000"/>
                          </a:solidFill>
                          <a:effectLst/>
                          <a:latin typeface="Calibri" panose="020F0502020204030204" pitchFamily="34" charset="0"/>
                        </a:rPr>
                        <a:t> </a:t>
                      </a:r>
                    </a:p>
                  </a:txBody>
                  <a:tcPr marL="8382" marR="8382" marT="7620" marB="0" anchor="b"/>
                </a:tc>
                <a:tc>
                  <a:txBody>
                    <a:bodyPr/>
                    <a:lstStyle/>
                    <a:p>
                      <a:pPr algn="l" fontAlgn="b"/>
                      <a:r>
                        <a:rPr lang="en-GB" sz="1200" b="0" i="0" u="none" strike="noStrike" dirty="0">
                          <a:solidFill>
                            <a:srgbClr val="000000"/>
                          </a:solidFill>
                          <a:effectLst/>
                          <a:latin typeface="Calibri" panose="020F0502020204030204" pitchFamily="34" charset="0"/>
                        </a:rPr>
                        <a:t> </a:t>
                      </a:r>
                    </a:p>
                  </a:txBody>
                  <a:tcPr marL="8382" marR="8382" marT="7620" marB="0" anchor="b"/>
                </a:tc>
                <a:tc>
                  <a:txBody>
                    <a:bodyPr/>
                    <a:lstStyle/>
                    <a:p>
                      <a:pPr algn="l" fontAlgn="b"/>
                      <a:r>
                        <a:rPr lang="en-GB" sz="1200" b="0" i="0" u="none" strike="noStrike" dirty="0">
                          <a:solidFill>
                            <a:srgbClr val="000000"/>
                          </a:solidFill>
                          <a:effectLst/>
                          <a:latin typeface="Calibri" panose="020F0502020204030204" pitchFamily="34" charset="0"/>
                        </a:rPr>
                        <a:t> </a:t>
                      </a:r>
                    </a:p>
                  </a:txBody>
                  <a:tcPr marL="8382" marR="8382" marT="7620" marB="0" anchor="b"/>
                </a:tc>
                <a:extLst>
                  <a:ext uri="{0D108BD9-81ED-4DB2-BD59-A6C34878D82A}">
                    <a16:rowId xmlns:a16="http://schemas.microsoft.com/office/drawing/2014/main" val="3906650571"/>
                  </a:ext>
                </a:extLst>
              </a:tr>
              <a:tr h="281058">
                <a:tc>
                  <a:txBody>
                    <a:bodyPr/>
                    <a:lstStyle/>
                    <a:p>
                      <a:pPr algn="l" fontAlgn="b"/>
                      <a:r>
                        <a:rPr lang="en-GB" sz="1200" b="0" i="0" u="none" strike="noStrike" dirty="0">
                          <a:solidFill>
                            <a:srgbClr val="000000"/>
                          </a:solidFill>
                          <a:effectLst/>
                          <a:latin typeface="Calibri" panose="020F0502020204030204" pitchFamily="34" charset="0"/>
                        </a:rPr>
                        <a:t> </a:t>
                      </a:r>
                    </a:p>
                  </a:txBody>
                  <a:tcPr marL="8382" marR="8382" marT="7620" marB="0" anchor="b"/>
                </a:tc>
                <a:tc gridSpan="2">
                  <a:txBody>
                    <a:bodyPr/>
                    <a:lstStyle/>
                    <a:p>
                      <a:pPr algn="l" fontAlgn="b"/>
                      <a:endParaRPr lang="en-GB" sz="1200" b="0" i="0" u="none" strike="noStrike" dirty="0">
                        <a:solidFill>
                          <a:srgbClr val="000000"/>
                        </a:solidFill>
                        <a:effectLst/>
                        <a:latin typeface="Calibri" panose="020F0502020204030204" pitchFamily="34" charset="0"/>
                      </a:endParaRPr>
                    </a:p>
                  </a:txBody>
                  <a:tcPr marL="8382" marR="8382" marT="7620"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200" b="0" i="0" u="none" strike="noStrike" dirty="0">
                        <a:solidFill>
                          <a:srgbClr val="000000"/>
                        </a:solidFill>
                        <a:effectLst/>
                        <a:latin typeface="Calibri" panose="020F0502020204030204" pitchFamily="34" charset="0"/>
                      </a:endParaRPr>
                    </a:p>
                  </a:txBody>
                  <a:tcPr marL="8382" marR="8382" marT="7620" marB="0" anchor="b"/>
                </a:tc>
                <a:tc>
                  <a:txBody>
                    <a:bodyPr/>
                    <a:lstStyle/>
                    <a:p>
                      <a:pPr algn="l" fontAlgn="b"/>
                      <a:endParaRPr lang="en-GB" sz="1200" b="0" i="0" u="none" strike="noStrike" dirty="0">
                        <a:solidFill>
                          <a:srgbClr val="000000"/>
                        </a:solidFill>
                        <a:effectLst/>
                        <a:latin typeface="Calibri" panose="020F0502020204030204" pitchFamily="34" charset="0"/>
                      </a:endParaRPr>
                    </a:p>
                  </a:txBody>
                  <a:tcPr marL="8382" marR="8382" marT="7620" marB="0" anchor="b"/>
                </a:tc>
                <a:tc>
                  <a:txBody>
                    <a:bodyPr/>
                    <a:lstStyle/>
                    <a:p>
                      <a:pPr algn="l" fontAlgn="b"/>
                      <a:endParaRPr lang="en-GB" sz="1200" b="0" i="0" u="none" strike="noStrike" dirty="0">
                        <a:solidFill>
                          <a:srgbClr val="000000"/>
                        </a:solidFill>
                        <a:effectLst/>
                        <a:latin typeface="Calibri" panose="020F0502020204030204" pitchFamily="34" charset="0"/>
                      </a:endParaRPr>
                    </a:p>
                  </a:txBody>
                  <a:tcPr marL="8382" marR="8382" marT="7620" marB="0" anchor="b"/>
                </a:tc>
                <a:tc>
                  <a:txBody>
                    <a:bodyPr/>
                    <a:lstStyle/>
                    <a:p>
                      <a:pPr algn="l" fontAlgn="b"/>
                      <a:endParaRPr lang="en-GB" sz="1200" b="0" i="0" u="none" strike="noStrike" dirty="0">
                        <a:solidFill>
                          <a:srgbClr val="000000"/>
                        </a:solidFill>
                        <a:effectLst/>
                        <a:latin typeface="Calibri" panose="020F0502020204030204" pitchFamily="34" charset="0"/>
                      </a:endParaRPr>
                    </a:p>
                  </a:txBody>
                  <a:tcPr marL="8382" marR="8382" marT="7620" marB="0" anchor="b"/>
                </a:tc>
                <a:tc>
                  <a:txBody>
                    <a:bodyPr/>
                    <a:lstStyle/>
                    <a:p>
                      <a:pPr algn="l" fontAlgn="b"/>
                      <a:r>
                        <a:rPr lang="en-GB" sz="1200" b="0" i="0" u="none" strike="noStrike" dirty="0">
                          <a:solidFill>
                            <a:srgbClr val="000000"/>
                          </a:solidFill>
                          <a:effectLst/>
                          <a:latin typeface="Calibri" panose="020F0502020204030204" pitchFamily="34" charset="0"/>
                        </a:rPr>
                        <a:t> </a:t>
                      </a:r>
                    </a:p>
                  </a:txBody>
                  <a:tcPr marL="8382" marR="8382" marT="7620" marB="0" anchor="b"/>
                </a:tc>
                <a:extLst>
                  <a:ext uri="{0D108BD9-81ED-4DB2-BD59-A6C34878D82A}">
                    <a16:rowId xmlns:a16="http://schemas.microsoft.com/office/drawing/2014/main" val="995105429"/>
                  </a:ext>
                </a:extLst>
              </a:tr>
              <a:tr h="281058">
                <a:tc gridSpan="5">
                  <a:txBody>
                    <a:bodyPr/>
                    <a:lstStyle/>
                    <a:p>
                      <a:pPr algn="l" fontAlgn="b"/>
                      <a:r>
                        <a:rPr lang="en-GB" sz="1200" b="1" i="0" u="none" strike="noStrike" dirty="0">
                          <a:solidFill>
                            <a:srgbClr val="000000"/>
                          </a:solidFill>
                          <a:effectLst/>
                          <a:latin typeface="Calibri" panose="020F0502020204030204" pitchFamily="34" charset="0"/>
                        </a:rPr>
                        <a:t>Pumped Pipeline Alternative Proposal: Outline Costings</a:t>
                      </a:r>
                    </a:p>
                  </a:txBody>
                  <a:tcPr marL="100584" marR="100584" marT="762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a:txBody>
                    <a:bodyPr/>
                    <a:lstStyle/>
                    <a:p>
                      <a:pPr algn="l" fontAlgn="b"/>
                      <a:r>
                        <a:rPr lang="en-GB" sz="1200" b="0" i="0" u="none" strike="noStrike" dirty="0">
                          <a:solidFill>
                            <a:srgbClr val="000000"/>
                          </a:solidFill>
                          <a:effectLst/>
                          <a:latin typeface="Calibri" panose="020F0502020204030204" pitchFamily="34" charset="0"/>
                        </a:rPr>
                        <a:t> </a:t>
                      </a:r>
                    </a:p>
                  </a:txBody>
                  <a:tcPr marL="8382" marR="8382" marT="7620" marB="0" anchor="b"/>
                </a:tc>
                <a:extLst>
                  <a:ext uri="{0D108BD9-81ED-4DB2-BD59-A6C34878D82A}">
                    <a16:rowId xmlns:a16="http://schemas.microsoft.com/office/drawing/2014/main" val="3138269729"/>
                  </a:ext>
                </a:extLst>
              </a:tr>
              <a:tr h="0">
                <a:tc>
                  <a:txBody>
                    <a:bodyPr/>
                    <a:lstStyle/>
                    <a:p>
                      <a:pPr algn="l" fontAlgn="b"/>
                      <a:r>
                        <a:rPr lang="en-GB" sz="1200" b="0" i="0" u="none" strike="noStrike">
                          <a:solidFill>
                            <a:srgbClr val="000000"/>
                          </a:solidFill>
                          <a:effectLst/>
                          <a:latin typeface="Calibri" panose="020F0502020204030204" pitchFamily="34" charset="0"/>
                        </a:rPr>
                        <a:t> </a:t>
                      </a:r>
                    </a:p>
                  </a:txBody>
                  <a:tcPr marL="8382" marR="8382" marT="7620" marB="0" anchor="b"/>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gridSpan="2">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a:txBody>
                    <a:bodyPr/>
                    <a:lstStyle/>
                    <a:p>
                      <a:pPr algn="l" fontAlgn="b"/>
                      <a:r>
                        <a:rPr lang="en-GB" sz="1200" b="0" i="0" u="none" strike="noStrike" dirty="0">
                          <a:solidFill>
                            <a:srgbClr val="000000"/>
                          </a:solidFill>
                          <a:effectLst/>
                          <a:latin typeface="Calibri" panose="020F0502020204030204" pitchFamily="34" charset="0"/>
                        </a:rPr>
                        <a:t> </a:t>
                      </a:r>
                    </a:p>
                  </a:txBody>
                  <a:tcPr marL="8382" marR="8382" marT="7620" marB="0" anchor="b"/>
                </a:tc>
                <a:extLst>
                  <a:ext uri="{0D108BD9-81ED-4DB2-BD59-A6C34878D82A}">
                    <a16:rowId xmlns:a16="http://schemas.microsoft.com/office/drawing/2014/main" val="3928416539"/>
                  </a:ext>
                </a:extLst>
              </a:tr>
              <a:tr h="177239">
                <a:tc>
                  <a:txBody>
                    <a:bodyPr/>
                    <a:lstStyle/>
                    <a:p>
                      <a:pPr algn="l" fontAlgn="b"/>
                      <a:r>
                        <a:rPr lang="en-GB" sz="1200" b="0" i="0" u="none" strike="noStrike">
                          <a:solidFill>
                            <a:srgbClr val="000000"/>
                          </a:solidFill>
                          <a:effectLst/>
                          <a:latin typeface="Calibri" panose="020F0502020204030204" pitchFamily="34" charset="0"/>
                        </a:rPr>
                        <a:t> </a:t>
                      </a:r>
                    </a:p>
                  </a:txBody>
                  <a:tcPr marL="8382" marR="8382" marT="7620" marB="0" anchor="b"/>
                </a:tc>
                <a:tc>
                  <a:txBody>
                    <a:bodyPr/>
                    <a:lstStyle/>
                    <a:p>
                      <a:pPr algn="l" fontAlgn="b"/>
                      <a:r>
                        <a:rPr lang="en-GB" sz="1200" b="0" i="0" u="none" strike="noStrike" dirty="0">
                          <a:solidFill>
                            <a:srgbClr val="000000"/>
                          </a:solidFill>
                          <a:effectLst/>
                          <a:latin typeface="Calibri" panose="020F0502020204030204" pitchFamily="34" charset="0"/>
                        </a:rPr>
                        <a:t>Item:</a:t>
                      </a:r>
                    </a:p>
                  </a:txBody>
                  <a:tcPr marL="8382" marR="8382" marT="7620" marB="0" anchor="b"/>
                </a:tc>
                <a:tc gridSpan="2">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a:txBody>
                    <a:bodyPr/>
                    <a:lstStyle/>
                    <a:p>
                      <a:pPr algn="r" fontAlgn="b"/>
                      <a:r>
                        <a:rPr lang="en-GB" sz="1200" b="0" i="0" u="none" strike="noStrike">
                          <a:solidFill>
                            <a:srgbClr val="000000"/>
                          </a:solidFill>
                          <a:effectLst/>
                          <a:latin typeface="Calibri" panose="020F0502020204030204" pitchFamily="34" charset="0"/>
                        </a:rPr>
                        <a:t>Cost: (£1,000)</a:t>
                      </a:r>
                    </a:p>
                  </a:txBody>
                  <a:tcPr marL="8382" marR="8382" marT="7620" marB="0" anchor="b"/>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a:txBody>
                    <a:bodyPr/>
                    <a:lstStyle/>
                    <a:p>
                      <a:pPr algn="l" fontAlgn="b"/>
                      <a:r>
                        <a:rPr lang="en-GB" sz="1200" b="0" i="0" u="none" strike="noStrike" dirty="0">
                          <a:solidFill>
                            <a:srgbClr val="000000"/>
                          </a:solidFill>
                          <a:effectLst/>
                          <a:latin typeface="Calibri" panose="020F0502020204030204" pitchFamily="34" charset="0"/>
                        </a:rPr>
                        <a:t>Notes:</a:t>
                      </a:r>
                    </a:p>
                  </a:txBody>
                  <a:tcPr marL="8382" marR="8382" marT="7620" marB="0" anchor="b"/>
                </a:tc>
                <a:extLst>
                  <a:ext uri="{0D108BD9-81ED-4DB2-BD59-A6C34878D82A}">
                    <a16:rowId xmlns:a16="http://schemas.microsoft.com/office/drawing/2014/main" val="2555581747"/>
                  </a:ext>
                </a:extLst>
              </a:tr>
              <a:tr h="0">
                <a:tc>
                  <a:txBody>
                    <a:bodyPr/>
                    <a:lstStyle/>
                    <a:p>
                      <a:pPr algn="l" fontAlgn="b"/>
                      <a:r>
                        <a:rPr lang="en-GB" sz="1200" b="0" i="0" u="none" strike="noStrike">
                          <a:solidFill>
                            <a:srgbClr val="000000"/>
                          </a:solidFill>
                          <a:effectLst/>
                          <a:latin typeface="Calibri" panose="020F0502020204030204" pitchFamily="34" charset="0"/>
                        </a:rPr>
                        <a:t> </a:t>
                      </a:r>
                    </a:p>
                  </a:txBody>
                  <a:tcPr marL="8382" marR="8382" marT="7620" marB="0" anchor="b"/>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gridSpan="2">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hMerge="1">
                  <a:txBody>
                    <a:bodyPr/>
                    <a:lstStyle/>
                    <a:p>
                      <a:pPr algn="l" fontAlgn="b"/>
                      <a:endParaRPr lang="en-GB" sz="1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a:txBody>
                    <a:bodyPr/>
                    <a:lstStyle/>
                    <a:p>
                      <a:pPr algn="l" fontAlgn="b"/>
                      <a:endParaRPr lang="en-GB" sz="1200" b="0" i="0" u="none" strike="noStrike">
                        <a:solidFill>
                          <a:srgbClr val="000000"/>
                        </a:solidFill>
                        <a:effectLst/>
                        <a:latin typeface="Calibri" panose="020F0502020204030204" pitchFamily="34" charset="0"/>
                      </a:endParaRPr>
                    </a:p>
                  </a:txBody>
                  <a:tcPr marL="8382" marR="8382" marT="7620" marB="0" anchor="b"/>
                </a:tc>
                <a:tc>
                  <a:txBody>
                    <a:bodyPr/>
                    <a:lstStyle/>
                    <a:p>
                      <a:pPr algn="l" fontAlgn="b"/>
                      <a:r>
                        <a:rPr lang="en-GB" sz="1200" b="0" i="0" u="none" strike="noStrike" dirty="0">
                          <a:solidFill>
                            <a:srgbClr val="000000"/>
                          </a:solidFill>
                          <a:effectLst/>
                          <a:latin typeface="Calibri" panose="020F0502020204030204" pitchFamily="34" charset="0"/>
                        </a:rPr>
                        <a:t> </a:t>
                      </a:r>
                    </a:p>
                  </a:txBody>
                  <a:tcPr marL="8382" marR="8382" marT="7620" marB="0" anchor="b"/>
                </a:tc>
                <a:extLst>
                  <a:ext uri="{0D108BD9-81ED-4DB2-BD59-A6C34878D82A}">
                    <a16:rowId xmlns:a16="http://schemas.microsoft.com/office/drawing/2014/main" val="3170963587"/>
                  </a:ext>
                </a:extLst>
              </a:tr>
              <a:tr h="410569">
                <a:tc>
                  <a:txBody>
                    <a:bodyPr/>
                    <a:lstStyle/>
                    <a:p>
                      <a:pPr algn="l" fontAlgn="t"/>
                      <a:r>
                        <a:rPr lang="en-GB" sz="1200" b="0" i="0" u="none" strike="noStrike" dirty="0" err="1">
                          <a:solidFill>
                            <a:srgbClr val="000000"/>
                          </a:solidFill>
                          <a:effectLst/>
                          <a:latin typeface="Calibri" panose="020F0502020204030204" pitchFamily="34" charset="0"/>
                        </a:rPr>
                        <a:t>i</a:t>
                      </a:r>
                      <a:r>
                        <a:rPr lang="en-GB" sz="1200" b="0" i="0" u="none" strike="noStrike" dirty="0">
                          <a:solidFill>
                            <a:srgbClr val="000000"/>
                          </a:solidFill>
                          <a:effectLst/>
                          <a:latin typeface="Calibri" panose="020F0502020204030204" pitchFamily="34" charset="0"/>
                        </a:rPr>
                        <a:t>)</a:t>
                      </a:r>
                    </a:p>
                  </a:txBody>
                  <a:tcPr marL="8382" marR="8382" marT="7620" marB="0"/>
                </a:tc>
                <a:tc gridSpan="4">
                  <a:txBody>
                    <a:bodyPr/>
                    <a:lstStyle/>
                    <a:p>
                      <a:pPr algn="l" fontAlgn="t"/>
                      <a:r>
                        <a:rPr lang="en-GB" sz="1200" b="0" i="0" u="none" strike="noStrike">
                          <a:solidFill>
                            <a:srgbClr val="000000"/>
                          </a:solidFill>
                          <a:effectLst/>
                          <a:latin typeface="Calibri" panose="020F0502020204030204" pitchFamily="34" charset="0"/>
                        </a:rPr>
                        <a:t>GRP Pipe Sections: 5km, 2m diameter. Twin Pipes</a:t>
                      </a:r>
                    </a:p>
                  </a:txBody>
                  <a:tcPr marL="100584" marR="100584" marT="762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t"/>
                      <a:r>
                        <a:rPr lang="en-GB" sz="1200" b="0" i="0" u="none" strike="noStrike">
                          <a:solidFill>
                            <a:srgbClr val="000000"/>
                          </a:solidFill>
                          <a:effectLst/>
                          <a:latin typeface="Calibri" panose="020F0502020204030204" pitchFamily="34" charset="0"/>
                        </a:rPr>
                        <a:t>£2,000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Future Pipe Industries: Pipe Sections, delivered as telescoped sections of increasing diameter</a:t>
                      </a:r>
                    </a:p>
                  </a:txBody>
                  <a:tcPr marL="8382" marR="8382" marT="7620" marB="0"/>
                </a:tc>
                <a:extLst>
                  <a:ext uri="{0D108BD9-81ED-4DB2-BD59-A6C34878D82A}">
                    <a16:rowId xmlns:a16="http://schemas.microsoft.com/office/drawing/2014/main" val="179342902"/>
                  </a:ext>
                </a:extLst>
              </a:tr>
              <a:tr h="92339">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gridSpan="2">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hMerge="1">
                  <a:txBody>
                    <a:bodyPr/>
                    <a:lstStyle/>
                    <a:p>
                      <a:pPr algn="l" fontAlgn="t"/>
                      <a:endParaRPr lang="en-GB" sz="1200" b="0" i="0" u="none" strike="noStrike">
                        <a:solidFill>
                          <a:srgbClr val="000000"/>
                        </a:solidFill>
                        <a:effectLst/>
                        <a:latin typeface="Calibri" panose="020F0502020204030204" pitchFamily="34" charset="0"/>
                      </a:endParaRPr>
                    </a:p>
                  </a:txBody>
                  <a:tcPr marL="7620" marR="7620"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3280248778"/>
                  </a:ext>
                </a:extLst>
              </a:tr>
              <a:tr h="402523">
                <a:tc>
                  <a:txBody>
                    <a:bodyPr/>
                    <a:lstStyle/>
                    <a:p>
                      <a:pPr algn="l" fontAlgn="t"/>
                      <a:r>
                        <a:rPr lang="en-GB" sz="1200" b="0" i="0" u="none" strike="noStrike">
                          <a:solidFill>
                            <a:srgbClr val="000000"/>
                          </a:solidFill>
                          <a:effectLst/>
                          <a:latin typeface="Calibri" panose="020F0502020204030204" pitchFamily="34" charset="0"/>
                        </a:rPr>
                        <a:t>ii)</a:t>
                      </a:r>
                    </a:p>
                  </a:txBody>
                  <a:tcPr marL="8382" marR="8382" marT="7620" marB="0"/>
                </a:tc>
                <a:tc gridSpan="4">
                  <a:txBody>
                    <a:bodyPr/>
                    <a:lstStyle/>
                    <a:p>
                      <a:pPr algn="l" fontAlgn="t"/>
                      <a:r>
                        <a:rPr lang="en-US" sz="1200" b="0" i="0" u="none" strike="noStrike" dirty="0">
                          <a:solidFill>
                            <a:srgbClr val="000000"/>
                          </a:solidFill>
                          <a:effectLst/>
                          <a:latin typeface="Calibri" panose="020F0502020204030204" pitchFamily="34" charset="0"/>
                        </a:rPr>
                        <a:t>Four x </a:t>
                      </a:r>
                      <a:r>
                        <a:rPr lang="en-US" sz="1200" b="0" i="0" u="none" strike="noStrike" dirty="0" err="1">
                          <a:solidFill>
                            <a:srgbClr val="000000"/>
                          </a:solidFill>
                          <a:effectLst/>
                          <a:latin typeface="Calibri" panose="020F0502020204030204" pitchFamily="34" charset="0"/>
                        </a:rPr>
                        <a:t>Ensival</a:t>
                      </a:r>
                      <a:r>
                        <a:rPr lang="en-US" sz="1200" b="0" i="0" u="none" strike="noStrike" dirty="0">
                          <a:solidFill>
                            <a:srgbClr val="000000"/>
                          </a:solidFill>
                          <a:effectLst/>
                          <a:latin typeface="Calibri" panose="020F0502020204030204" pitchFamily="34" charset="0"/>
                        </a:rPr>
                        <a:t> </a:t>
                      </a:r>
                      <a:r>
                        <a:rPr lang="en-US" sz="1200" b="0" i="0" u="none" strike="noStrike" dirty="0" err="1">
                          <a:solidFill>
                            <a:srgbClr val="000000"/>
                          </a:solidFill>
                          <a:effectLst/>
                          <a:latin typeface="Calibri" panose="020F0502020204030204" pitchFamily="34" charset="0"/>
                        </a:rPr>
                        <a:t>Moret</a:t>
                      </a:r>
                      <a:r>
                        <a:rPr lang="en-US" sz="1200" b="0" i="0" u="none" strike="noStrike" dirty="0">
                          <a:solidFill>
                            <a:srgbClr val="000000"/>
                          </a:solidFill>
                          <a:effectLst/>
                          <a:latin typeface="Calibri" panose="020F0502020204030204" pitchFamily="34" charset="0"/>
                        </a:rPr>
                        <a:t> 1.5m dia. Axial Flow Pumps</a:t>
                      </a:r>
                    </a:p>
                  </a:txBody>
                  <a:tcPr marL="100584" marR="100584" marT="762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t"/>
                      <a:r>
                        <a:rPr lang="en-GB" sz="1200" b="0" i="0" u="none" strike="noStrike" dirty="0">
                          <a:solidFill>
                            <a:srgbClr val="000000"/>
                          </a:solidFill>
                          <a:effectLst/>
                          <a:latin typeface="Calibri" panose="020F0502020204030204" pitchFamily="34" charset="0"/>
                        </a:rPr>
                        <a:t>£2,000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Low pressure head, high volume. With </a:t>
                      </a:r>
                      <a:r>
                        <a:rPr lang="en-US" sz="1200" b="0" i="0" u="none" strike="noStrike" dirty="0" err="1">
                          <a:solidFill>
                            <a:srgbClr val="000000"/>
                          </a:solidFill>
                          <a:effectLst/>
                          <a:latin typeface="Calibri" panose="020F0502020204030204" pitchFamily="34" charset="0"/>
                        </a:rPr>
                        <a:t>cycloconverter</a:t>
                      </a:r>
                      <a:r>
                        <a:rPr lang="en-US" sz="1200" b="0" i="0" u="none" strike="noStrike" dirty="0">
                          <a:solidFill>
                            <a:srgbClr val="000000"/>
                          </a:solidFill>
                          <a:effectLst/>
                          <a:latin typeface="Calibri" panose="020F0502020204030204" pitchFamily="34" charset="0"/>
                        </a:rPr>
                        <a:t> high-torque start system.</a:t>
                      </a:r>
                    </a:p>
                  </a:txBody>
                  <a:tcPr marL="8382" marR="8382" marT="7620" marB="0"/>
                </a:tc>
                <a:extLst>
                  <a:ext uri="{0D108BD9-81ED-4DB2-BD59-A6C34878D82A}">
                    <a16:rowId xmlns:a16="http://schemas.microsoft.com/office/drawing/2014/main" val="386843305"/>
                  </a:ext>
                </a:extLst>
              </a:tr>
              <a:tr h="161289">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gridSpan="2">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hMerge="1">
                  <a:txBody>
                    <a:bodyPr/>
                    <a:lstStyle/>
                    <a:p>
                      <a:pPr algn="l" fontAlgn="t"/>
                      <a:endParaRPr lang="en-GB" sz="1200" b="0" i="0" u="none" strike="noStrike">
                        <a:solidFill>
                          <a:srgbClr val="000000"/>
                        </a:solidFill>
                        <a:effectLst/>
                        <a:latin typeface="Calibri" panose="020F0502020204030204" pitchFamily="34" charset="0"/>
                      </a:endParaRPr>
                    </a:p>
                  </a:txBody>
                  <a:tcPr marL="7620" marR="7620"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2166375590"/>
                  </a:ext>
                </a:extLst>
              </a:tr>
              <a:tr h="476158">
                <a:tc>
                  <a:txBody>
                    <a:bodyPr/>
                    <a:lstStyle/>
                    <a:p>
                      <a:pPr algn="l" fontAlgn="t"/>
                      <a:r>
                        <a:rPr lang="en-GB" sz="1200" b="0" i="0" u="none" strike="noStrike">
                          <a:solidFill>
                            <a:srgbClr val="000000"/>
                          </a:solidFill>
                          <a:effectLst/>
                          <a:latin typeface="Calibri" panose="020F0502020204030204" pitchFamily="34" charset="0"/>
                        </a:rPr>
                        <a:t>iii)</a:t>
                      </a:r>
                    </a:p>
                  </a:txBody>
                  <a:tcPr marL="8382" marR="8382" marT="7620" marB="0"/>
                </a:tc>
                <a:tc gridSpan="4">
                  <a:txBody>
                    <a:bodyPr/>
                    <a:lstStyle/>
                    <a:p>
                      <a:pPr algn="l" fontAlgn="t"/>
                      <a:r>
                        <a:rPr lang="en-US" sz="1200" b="0" i="0" u="none" strike="noStrike" dirty="0">
                          <a:solidFill>
                            <a:srgbClr val="000000"/>
                          </a:solidFill>
                          <a:effectLst/>
                          <a:latin typeface="Calibri" panose="020F0502020204030204" pitchFamily="34" charset="0"/>
                        </a:rPr>
                        <a:t>Steel 'Y' manifolds from pump outlets to main 2m pipes</a:t>
                      </a:r>
                    </a:p>
                  </a:txBody>
                  <a:tcPr marL="100584" marR="100584" marT="762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t"/>
                      <a:r>
                        <a:rPr lang="en-GB" sz="1200" b="0" i="0" u="none" strike="noStrike" dirty="0">
                          <a:solidFill>
                            <a:srgbClr val="000000"/>
                          </a:solidFill>
                          <a:effectLst/>
                          <a:latin typeface="Calibri" panose="020F0502020204030204" pitchFamily="34" charset="0"/>
                        </a:rPr>
                        <a:t>£250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Steel ‘Y’ manifolds, bringing output from four pumps into two, 2m dia. pipes. Equipped with valves to permit flexible operation with fewer than four pumps.</a:t>
                      </a:r>
                    </a:p>
                    <a:p>
                      <a:pPr algn="l" fontAlgn="t"/>
                      <a:endParaRPr lang="en-GB" sz="1200" b="0" i="0" u="none" strike="noStrike" dirty="0">
                        <a:solidFill>
                          <a:srgbClr val="000000"/>
                        </a:solidFill>
                        <a:effectLst/>
                        <a:latin typeface="Calibri" panose="020F0502020204030204" pitchFamily="34" charset="0"/>
                      </a:endParaRPr>
                    </a:p>
                  </a:txBody>
                  <a:tcPr marL="8382" marR="8382" marT="7620" marB="0"/>
                </a:tc>
                <a:extLst>
                  <a:ext uri="{0D108BD9-81ED-4DB2-BD59-A6C34878D82A}">
                    <a16:rowId xmlns:a16="http://schemas.microsoft.com/office/drawing/2014/main" val="2009856988"/>
                  </a:ext>
                </a:extLst>
              </a:tr>
              <a:tr h="82628">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gridSpan="2">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hMerge="1">
                  <a:txBody>
                    <a:bodyPr/>
                    <a:lstStyle/>
                    <a:p>
                      <a:pPr algn="l" fontAlgn="t"/>
                      <a:endParaRPr lang="en-GB" sz="1200" b="0" i="0" u="none" strike="noStrike">
                        <a:solidFill>
                          <a:srgbClr val="000000"/>
                        </a:solidFill>
                        <a:effectLst/>
                        <a:latin typeface="Calibri" panose="020F0502020204030204" pitchFamily="34" charset="0"/>
                      </a:endParaRPr>
                    </a:p>
                  </a:txBody>
                  <a:tcPr marL="7620" marR="7620"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1683281103"/>
                  </a:ext>
                </a:extLst>
              </a:tr>
              <a:tr h="444296">
                <a:tc>
                  <a:txBody>
                    <a:bodyPr/>
                    <a:lstStyle/>
                    <a:p>
                      <a:pPr algn="l" fontAlgn="t"/>
                      <a:r>
                        <a:rPr lang="en-GB" sz="1200" b="0" i="0" u="none" strike="noStrike">
                          <a:solidFill>
                            <a:srgbClr val="000000"/>
                          </a:solidFill>
                          <a:effectLst/>
                          <a:latin typeface="Calibri" panose="020F0502020204030204" pitchFamily="34" charset="0"/>
                        </a:rPr>
                        <a:t>iii)</a:t>
                      </a:r>
                    </a:p>
                  </a:txBody>
                  <a:tcPr marL="8382" marR="8382" marT="7620" marB="0"/>
                </a:tc>
                <a:tc gridSpan="4">
                  <a:txBody>
                    <a:bodyPr/>
                    <a:lstStyle/>
                    <a:p>
                      <a:pPr algn="l" fontAlgn="t"/>
                      <a:r>
                        <a:rPr lang="en-GB" sz="1200" b="0" i="0" u="none" strike="noStrike">
                          <a:solidFill>
                            <a:srgbClr val="000000"/>
                          </a:solidFill>
                          <a:effectLst/>
                          <a:latin typeface="Calibri" panose="020F0502020204030204" pitchFamily="34" charset="0"/>
                        </a:rPr>
                        <a:t>2MW Standby Backup Diesel Generator and switchgear</a:t>
                      </a:r>
                    </a:p>
                  </a:txBody>
                  <a:tcPr marL="100584" marR="100584" marT="762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t"/>
                      <a:r>
                        <a:rPr lang="en-GB" sz="1200" b="0" i="0" u="none" strike="noStrike" dirty="0">
                          <a:solidFill>
                            <a:srgbClr val="000000"/>
                          </a:solidFill>
                          <a:effectLst/>
                          <a:latin typeface="Calibri" panose="020F0502020204030204" pitchFamily="34" charset="0"/>
                        </a:rPr>
                        <a:t>£400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Reconditioned, used unit. Switchgear for transfer from grid in case of outage. Located over pump room, above flood level.</a:t>
                      </a:r>
                    </a:p>
                  </a:txBody>
                  <a:tcPr marL="8382" marR="8382" marT="7620" marB="0"/>
                </a:tc>
                <a:extLst>
                  <a:ext uri="{0D108BD9-81ED-4DB2-BD59-A6C34878D82A}">
                    <a16:rowId xmlns:a16="http://schemas.microsoft.com/office/drawing/2014/main" val="2310664650"/>
                  </a:ext>
                </a:extLst>
              </a:tr>
              <a:tr h="95902">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gridSpan="2">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hMerge="1">
                  <a:txBody>
                    <a:bodyPr/>
                    <a:lstStyle/>
                    <a:p>
                      <a:pPr algn="l" fontAlgn="t"/>
                      <a:endParaRPr lang="en-GB" sz="1200" b="0" i="0" u="none" strike="noStrike">
                        <a:solidFill>
                          <a:srgbClr val="000000"/>
                        </a:solidFill>
                        <a:effectLst/>
                        <a:latin typeface="Calibri" panose="020F0502020204030204" pitchFamily="34" charset="0"/>
                      </a:endParaRPr>
                    </a:p>
                  </a:txBody>
                  <a:tcPr marL="7620" marR="7620"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2437055932"/>
                  </a:ext>
                </a:extLst>
              </a:tr>
              <a:tr h="455818">
                <a:tc>
                  <a:txBody>
                    <a:bodyPr/>
                    <a:lstStyle/>
                    <a:p>
                      <a:pPr algn="l" fontAlgn="t"/>
                      <a:r>
                        <a:rPr lang="en-GB" sz="1200" b="0" i="0" u="none" strike="noStrike">
                          <a:solidFill>
                            <a:srgbClr val="000000"/>
                          </a:solidFill>
                          <a:effectLst/>
                          <a:latin typeface="Calibri" panose="020F0502020204030204" pitchFamily="34" charset="0"/>
                        </a:rPr>
                        <a:t>iv)</a:t>
                      </a: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Pump House</a:t>
                      </a:r>
                    </a:p>
                  </a:txBody>
                  <a:tcPr marL="8382" marR="8382" marT="7620" marB="0"/>
                </a:tc>
                <a:tc gridSpan="2">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hMerge="1">
                  <a:txBody>
                    <a:bodyPr/>
                    <a:lstStyle/>
                    <a:p>
                      <a:pPr algn="l" fontAlgn="t"/>
                      <a:endParaRPr lang="en-GB" sz="1200" b="0" i="0" u="none" strike="noStrike">
                        <a:solidFill>
                          <a:srgbClr val="000000"/>
                        </a:solidFill>
                        <a:effectLst/>
                        <a:latin typeface="Calibri" panose="020F0502020204030204" pitchFamily="34" charset="0"/>
                      </a:endParaRPr>
                    </a:p>
                  </a:txBody>
                  <a:tcPr marL="7620" marR="7620"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r" fontAlgn="t"/>
                      <a:r>
                        <a:rPr lang="en-GB" sz="1200" b="0" i="0" u="none" strike="noStrike" dirty="0">
                          <a:solidFill>
                            <a:srgbClr val="000000"/>
                          </a:solidFill>
                          <a:effectLst/>
                          <a:latin typeface="Calibri" panose="020F0502020204030204" pitchFamily="34" charset="0"/>
                        </a:rPr>
                        <a:t>£2,500</a:t>
                      </a: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‘Swimming Pool’ concept, excavated to 10m depth.</a:t>
                      </a:r>
                    </a:p>
                  </a:txBody>
                  <a:tcPr marL="8382" marR="8382" marT="7620" marB="0"/>
                </a:tc>
                <a:extLst>
                  <a:ext uri="{0D108BD9-81ED-4DB2-BD59-A6C34878D82A}">
                    <a16:rowId xmlns:a16="http://schemas.microsoft.com/office/drawing/2014/main" val="2241775080"/>
                  </a:ext>
                </a:extLst>
              </a:tr>
              <a:tr h="150243">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gridSpan="2">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hMerge="1">
                  <a:txBody>
                    <a:bodyPr/>
                    <a:lstStyle/>
                    <a:p>
                      <a:pPr algn="l" fontAlgn="t"/>
                      <a:endParaRPr lang="en-GB" sz="1200" b="0" i="0" u="none" strike="noStrike">
                        <a:solidFill>
                          <a:srgbClr val="000000"/>
                        </a:solidFill>
                        <a:effectLst/>
                        <a:latin typeface="Calibri" panose="020F0502020204030204" pitchFamily="34" charset="0"/>
                      </a:endParaRPr>
                    </a:p>
                  </a:txBody>
                  <a:tcPr marL="7620" marR="7620"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3545336862"/>
                  </a:ext>
                </a:extLst>
              </a:tr>
              <a:tr h="455789">
                <a:tc>
                  <a:txBody>
                    <a:bodyPr/>
                    <a:lstStyle/>
                    <a:p>
                      <a:pPr algn="l" fontAlgn="t"/>
                      <a:r>
                        <a:rPr lang="en-GB" sz="1200" b="0" i="0" u="none" strike="noStrike">
                          <a:solidFill>
                            <a:srgbClr val="000000"/>
                          </a:solidFill>
                          <a:effectLst/>
                          <a:latin typeface="Calibri" panose="020F0502020204030204" pitchFamily="34" charset="0"/>
                        </a:rPr>
                        <a:t>v)</a:t>
                      </a:r>
                    </a:p>
                  </a:txBody>
                  <a:tcPr marL="8382" marR="8382" marT="7620" marB="0"/>
                </a:tc>
                <a:tc>
                  <a:txBody>
                    <a:bodyPr/>
                    <a:lstStyle/>
                    <a:p>
                      <a:pPr algn="l" fontAlgn="t"/>
                      <a:r>
                        <a:rPr lang="en-GB" sz="1200" b="0" i="0" u="none" strike="noStrike">
                          <a:solidFill>
                            <a:srgbClr val="000000"/>
                          </a:solidFill>
                          <a:effectLst/>
                          <a:latin typeface="Calibri" panose="020F0502020204030204" pitchFamily="34" charset="0"/>
                        </a:rPr>
                        <a:t>Inlet spillway</a:t>
                      </a:r>
                    </a:p>
                  </a:txBody>
                  <a:tcPr marL="8382" marR="8382" marT="7620" marB="0"/>
                </a:tc>
                <a:tc gridSpan="2">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hMerge="1">
                  <a:txBody>
                    <a:bodyPr/>
                    <a:lstStyle/>
                    <a:p>
                      <a:pPr algn="l" fontAlgn="t"/>
                      <a:endParaRPr lang="en-GB" sz="1200" b="0" i="0" u="none" strike="noStrike">
                        <a:solidFill>
                          <a:srgbClr val="000000"/>
                        </a:solidFill>
                        <a:effectLst/>
                        <a:latin typeface="Calibri" panose="020F0502020204030204" pitchFamily="34" charset="0"/>
                      </a:endParaRPr>
                    </a:p>
                  </a:txBody>
                  <a:tcPr marL="7620" marR="7620"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r" fontAlgn="t"/>
                      <a:r>
                        <a:rPr lang="en-GB" sz="1200" b="0" i="0" u="none" strike="noStrike" dirty="0">
                          <a:solidFill>
                            <a:srgbClr val="000000"/>
                          </a:solidFill>
                          <a:effectLst/>
                          <a:latin typeface="Calibri" panose="020F0502020204030204" pitchFamily="34" charset="0"/>
                        </a:rPr>
                        <a:t>£750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Reinforced concrete, elliptical profile, with varying OD elevation, for graded floodwater ingress.</a:t>
                      </a:r>
                    </a:p>
                  </a:txBody>
                  <a:tcPr marL="8382" marR="8382" marT="7620" marB="0"/>
                </a:tc>
                <a:extLst>
                  <a:ext uri="{0D108BD9-81ED-4DB2-BD59-A6C34878D82A}">
                    <a16:rowId xmlns:a16="http://schemas.microsoft.com/office/drawing/2014/main" val="906316599"/>
                  </a:ext>
                </a:extLst>
              </a:tr>
              <a:tr h="120360">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gridSpan="2">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hMerge="1">
                  <a:txBody>
                    <a:bodyPr/>
                    <a:lstStyle/>
                    <a:p>
                      <a:pPr algn="l" fontAlgn="t"/>
                      <a:endParaRPr lang="en-GB" sz="1200" b="0" i="0" u="none" strike="noStrike">
                        <a:solidFill>
                          <a:srgbClr val="000000"/>
                        </a:solidFill>
                        <a:effectLst/>
                        <a:latin typeface="Calibri" panose="020F0502020204030204" pitchFamily="34" charset="0"/>
                      </a:endParaRPr>
                    </a:p>
                  </a:txBody>
                  <a:tcPr marL="7620" marR="7620"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2974325713"/>
                  </a:ext>
                </a:extLst>
              </a:tr>
              <a:tr h="485377">
                <a:tc>
                  <a:txBody>
                    <a:bodyPr/>
                    <a:lstStyle/>
                    <a:p>
                      <a:pPr algn="l" fontAlgn="t"/>
                      <a:r>
                        <a:rPr lang="en-GB" sz="1200" b="0" i="0" u="none" strike="noStrike">
                          <a:solidFill>
                            <a:srgbClr val="000000"/>
                          </a:solidFill>
                          <a:effectLst/>
                          <a:latin typeface="Calibri" panose="020F0502020204030204" pitchFamily="34" charset="0"/>
                        </a:rPr>
                        <a:t>vi)</a:t>
                      </a: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Penstock</a:t>
                      </a:r>
                    </a:p>
                  </a:txBody>
                  <a:tcPr marL="8382" marR="8382" marT="7620" marB="0"/>
                </a:tc>
                <a:tc gridSpan="2">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hMerge="1">
                  <a:txBody>
                    <a:bodyPr/>
                    <a:lstStyle/>
                    <a:p>
                      <a:pPr algn="l" fontAlgn="t"/>
                      <a:endParaRPr lang="en-GB" sz="1200" b="0" i="0" u="none" strike="noStrike">
                        <a:solidFill>
                          <a:srgbClr val="000000"/>
                        </a:solidFill>
                        <a:effectLst/>
                        <a:latin typeface="Calibri" panose="020F0502020204030204" pitchFamily="34" charset="0"/>
                      </a:endParaRPr>
                    </a:p>
                  </a:txBody>
                  <a:tcPr marL="7620" marR="7620"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r" fontAlgn="t"/>
                      <a:r>
                        <a:rPr lang="en-GB" sz="1200" b="0" i="0" u="none" strike="noStrike" dirty="0">
                          <a:solidFill>
                            <a:srgbClr val="000000"/>
                          </a:solidFill>
                          <a:effectLst/>
                          <a:latin typeface="Calibri" panose="020F0502020204030204" pitchFamily="34" charset="0"/>
                        </a:rPr>
                        <a:t>£250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Epoxy screed penstock, guiding flood water into pump inlets.</a:t>
                      </a:r>
                    </a:p>
                  </a:txBody>
                  <a:tcPr marL="8382" marR="8382" marT="7620" marB="0"/>
                </a:tc>
                <a:extLst>
                  <a:ext uri="{0D108BD9-81ED-4DB2-BD59-A6C34878D82A}">
                    <a16:rowId xmlns:a16="http://schemas.microsoft.com/office/drawing/2014/main" val="976490132"/>
                  </a:ext>
                </a:extLst>
              </a:tr>
            </a:tbl>
          </a:graphicData>
        </a:graphic>
      </p:graphicFrame>
      <p:sp>
        <p:nvSpPr>
          <p:cNvPr id="7" name="TextBox 6">
            <a:extLst>
              <a:ext uri="{FF2B5EF4-FFF2-40B4-BE49-F238E27FC236}">
                <a16:creationId xmlns:a16="http://schemas.microsoft.com/office/drawing/2014/main" id="{36313633-FC6D-4788-A338-5312DDBF6591}"/>
              </a:ext>
            </a:extLst>
          </p:cNvPr>
          <p:cNvSpPr txBox="1"/>
          <p:nvPr/>
        </p:nvSpPr>
        <p:spPr>
          <a:xfrm>
            <a:off x="230819" y="136525"/>
            <a:ext cx="10910657" cy="369332"/>
          </a:xfrm>
          <a:prstGeom prst="rect">
            <a:avLst/>
          </a:prstGeom>
          <a:noFill/>
        </p:spPr>
        <p:txBody>
          <a:bodyPr wrap="square" rtlCol="0">
            <a:spAutoFit/>
          </a:bodyPr>
          <a:lstStyle/>
          <a:p>
            <a:r>
              <a:rPr lang="en-US" dirty="0"/>
              <a:t>Pumped Scheme: Approximate Costings:</a:t>
            </a:r>
            <a:endParaRPr lang="en-GB" dirty="0"/>
          </a:p>
        </p:txBody>
      </p:sp>
    </p:spTree>
    <p:extLst>
      <p:ext uri="{BB962C8B-B14F-4D97-AF65-F5344CB8AC3E}">
        <p14:creationId xmlns:p14="http://schemas.microsoft.com/office/powerpoint/2010/main" val="3537693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CE6ACF-ED68-44BF-8041-E07C55B87F44}"/>
              </a:ext>
            </a:extLst>
          </p:cNvPr>
          <p:cNvSpPr>
            <a:spLocks noGrp="1"/>
          </p:cNvSpPr>
          <p:nvPr>
            <p:ph type="sldNum" sz="quarter" idx="12"/>
          </p:nvPr>
        </p:nvSpPr>
        <p:spPr/>
        <p:txBody>
          <a:bodyPr/>
          <a:lstStyle/>
          <a:p>
            <a:fld id="{735BC743-C836-47AD-BED0-5AE6C294F613}" type="slidenum">
              <a:rPr lang="en-GB" smtClean="0"/>
              <a:t>39</a:t>
            </a:fld>
            <a:endParaRPr lang="en-GB"/>
          </a:p>
        </p:txBody>
      </p:sp>
      <p:graphicFrame>
        <p:nvGraphicFramePr>
          <p:cNvPr id="3" name="Table 2">
            <a:extLst>
              <a:ext uri="{FF2B5EF4-FFF2-40B4-BE49-F238E27FC236}">
                <a16:creationId xmlns:a16="http://schemas.microsoft.com/office/drawing/2014/main" id="{9C05FACF-473D-4CA0-8255-46E618393729}"/>
              </a:ext>
            </a:extLst>
          </p:cNvPr>
          <p:cNvGraphicFramePr>
            <a:graphicFrameLocks noGrp="1"/>
          </p:cNvGraphicFramePr>
          <p:nvPr/>
        </p:nvGraphicFramePr>
        <p:xfrm>
          <a:off x="337352" y="459689"/>
          <a:ext cx="10915023" cy="6454719"/>
        </p:xfrm>
        <a:graphic>
          <a:graphicData uri="http://schemas.openxmlformats.org/drawingml/2006/table">
            <a:tbl>
              <a:tblPr firstRow="1" bandRow="1">
                <a:tableStyleId>{5C22544A-7EE6-4342-B048-85BDC9FD1C3A}</a:tableStyleId>
              </a:tblPr>
              <a:tblGrid>
                <a:gridCol w="1322236">
                  <a:extLst>
                    <a:ext uri="{9D8B030D-6E8A-4147-A177-3AD203B41FA5}">
                      <a16:colId xmlns:a16="http://schemas.microsoft.com/office/drawing/2014/main" val="3957614479"/>
                    </a:ext>
                  </a:extLst>
                </a:gridCol>
                <a:gridCol w="864537">
                  <a:extLst>
                    <a:ext uri="{9D8B030D-6E8A-4147-A177-3AD203B41FA5}">
                      <a16:colId xmlns:a16="http://schemas.microsoft.com/office/drawing/2014/main" val="1224522173"/>
                    </a:ext>
                  </a:extLst>
                </a:gridCol>
                <a:gridCol w="549847">
                  <a:extLst>
                    <a:ext uri="{9D8B030D-6E8A-4147-A177-3AD203B41FA5}">
                      <a16:colId xmlns:a16="http://schemas.microsoft.com/office/drawing/2014/main" val="746594932"/>
                    </a:ext>
                  </a:extLst>
                </a:gridCol>
                <a:gridCol w="686237">
                  <a:extLst>
                    <a:ext uri="{9D8B030D-6E8A-4147-A177-3AD203B41FA5}">
                      <a16:colId xmlns:a16="http://schemas.microsoft.com/office/drawing/2014/main" val="337204858"/>
                    </a:ext>
                  </a:extLst>
                </a:gridCol>
                <a:gridCol w="618427">
                  <a:extLst>
                    <a:ext uri="{9D8B030D-6E8A-4147-A177-3AD203B41FA5}">
                      <a16:colId xmlns:a16="http://schemas.microsoft.com/office/drawing/2014/main" val="143346640"/>
                    </a:ext>
                  </a:extLst>
                </a:gridCol>
                <a:gridCol w="648812">
                  <a:extLst>
                    <a:ext uri="{9D8B030D-6E8A-4147-A177-3AD203B41FA5}">
                      <a16:colId xmlns:a16="http://schemas.microsoft.com/office/drawing/2014/main" val="3329132920"/>
                    </a:ext>
                  </a:extLst>
                </a:gridCol>
                <a:gridCol w="6224927">
                  <a:extLst>
                    <a:ext uri="{9D8B030D-6E8A-4147-A177-3AD203B41FA5}">
                      <a16:colId xmlns:a16="http://schemas.microsoft.com/office/drawing/2014/main" val="2928631642"/>
                    </a:ext>
                  </a:extLst>
                </a:gridCol>
              </a:tblGrid>
              <a:tr h="102310">
                <a:tc>
                  <a:txBody>
                    <a:bodyPr/>
                    <a:lstStyle/>
                    <a:p>
                      <a:pPr algn="l" fontAlgn="t"/>
                      <a:r>
                        <a:rPr lang="en-GB" sz="1000" b="0" i="0" u="none" strike="noStrike" dirty="0">
                          <a:solidFill>
                            <a:srgbClr val="000000"/>
                          </a:solidFill>
                          <a:effectLst/>
                          <a:latin typeface="Calibri" panose="020F0502020204030204" pitchFamily="34" charset="0"/>
                        </a:rPr>
                        <a:t> </a:t>
                      </a:r>
                    </a:p>
                  </a:txBody>
                  <a:tcPr marL="8382" marR="8382" marT="7620" marB="0"/>
                </a:tc>
                <a:tc>
                  <a:txBody>
                    <a:bodyPr/>
                    <a:lstStyle/>
                    <a:p>
                      <a:pPr algn="l" fontAlgn="t"/>
                      <a:endParaRPr lang="en-GB" sz="10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0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0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0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0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r>
                        <a:rPr lang="en-GB" sz="10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869457994"/>
                  </a:ext>
                </a:extLst>
              </a:tr>
              <a:tr h="837529">
                <a:tc>
                  <a:txBody>
                    <a:bodyPr/>
                    <a:lstStyle/>
                    <a:p>
                      <a:pPr algn="l" fontAlgn="t"/>
                      <a:r>
                        <a:rPr lang="en-GB" sz="1200" b="0" i="0" u="none" strike="noStrike" dirty="0">
                          <a:solidFill>
                            <a:srgbClr val="000000"/>
                          </a:solidFill>
                          <a:effectLst/>
                          <a:latin typeface="Calibri" panose="020F0502020204030204" pitchFamily="34" charset="0"/>
                        </a:rPr>
                        <a:t>vii)</a:t>
                      </a: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Pipelaying onto concrete supports</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r" fontAlgn="t"/>
                      <a:r>
                        <a:rPr lang="en-GB" sz="1200" b="0" i="0" u="none" strike="noStrike">
                          <a:solidFill>
                            <a:srgbClr val="000000"/>
                          </a:solidFill>
                          <a:effectLst/>
                          <a:latin typeface="Calibri" panose="020F0502020204030204" pitchFamily="34" charset="0"/>
                        </a:rPr>
                        <a:t>£1,500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Anchoring to control float forces by flexible steel bands</a:t>
                      </a:r>
                    </a:p>
                  </a:txBody>
                  <a:tcPr marL="8382" marR="8382" marT="7620" marB="0"/>
                </a:tc>
                <a:extLst>
                  <a:ext uri="{0D108BD9-81ED-4DB2-BD59-A6C34878D82A}">
                    <a16:rowId xmlns:a16="http://schemas.microsoft.com/office/drawing/2014/main" val="1753430991"/>
                  </a:ext>
                </a:extLst>
              </a:tr>
              <a:tr h="131617">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3095218490"/>
                  </a:ext>
                </a:extLst>
              </a:tr>
              <a:tr h="406603">
                <a:tc>
                  <a:txBody>
                    <a:bodyPr/>
                    <a:lstStyle/>
                    <a:p>
                      <a:pPr algn="l" fontAlgn="t"/>
                      <a:r>
                        <a:rPr lang="en-GB" sz="1200" b="0" i="0" u="none" strike="noStrike" dirty="0">
                          <a:solidFill>
                            <a:srgbClr val="000000"/>
                          </a:solidFill>
                          <a:effectLst/>
                          <a:latin typeface="Calibri" panose="020F0502020204030204" pitchFamily="34" charset="0"/>
                        </a:rPr>
                        <a:t>viii)</a:t>
                      </a:r>
                    </a:p>
                  </a:txBody>
                  <a:tcPr marL="8382" marR="8382" marT="7620" marB="0"/>
                </a:tc>
                <a:tc gridSpan="3">
                  <a:txBody>
                    <a:bodyPr/>
                    <a:lstStyle/>
                    <a:p>
                      <a:pPr algn="l" fontAlgn="t"/>
                      <a:r>
                        <a:rPr lang="en-US" sz="1200" b="0" i="0" u="none" strike="noStrike" dirty="0">
                          <a:solidFill>
                            <a:srgbClr val="000000"/>
                          </a:solidFill>
                          <a:effectLst/>
                          <a:latin typeface="Calibri" panose="020F0502020204030204" pitchFamily="34" charset="0"/>
                        </a:rPr>
                        <a:t>Trenching, and backfill. Shallow bund construction</a:t>
                      </a:r>
                    </a:p>
                  </a:txBody>
                  <a:tcPr marL="100584" marR="100584" marT="7620" marB="0"/>
                </a:tc>
                <a:tc hMerge="1">
                  <a:txBody>
                    <a:bodyPr/>
                    <a:lstStyle/>
                    <a:p>
                      <a:endParaRPr lang="en-GB"/>
                    </a:p>
                  </a:txBody>
                  <a:tcPr/>
                </a:tc>
                <a:tc hMerge="1">
                  <a:txBody>
                    <a:bodyPr/>
                    <a:lstStyle/>
                    <a:p>
                      <a:endParaRPr lang="en-GB"/>
                    </a:p>
                  </a:txBody>
                  <a:tcPr/>
                </a:tc>
                <a:tc>
                  <a:txBody>
                    <a:bodyPr/>
                    <a:lstStyle/>
                    <a:p>
                      <a:pPr algn="r" fontAlgn="t"/>
                      <a:r>
                        <a:rPr lang="en-GB" sz="1200" b="0" i="0" u="none" strike="noStrike" dirty="0">
                          <a:solidFill>
                            <a:srgbClr val="000000"/>
                          </a:solidFill>
                          <a:effectLst/>
                          <a:latin typeface="Calibri" panose="020F0502020204030204" pitchFamily="34" charset="0"/>
                        </a:rPr>
                        <a:t>£4,000</a:t>
                      </a: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Est. £25/</a:t>
                      </a:r>
                      <a:r>
                        <a:rPr lang="en-GB" sz="1200" b="0" i="0" u="none" strike="noStrike" dirty="0" err="1">
                          <a:solidFill>
                            <a:srgbClr val="000000"/>
                          </a:solidFill>
                          <a:effectLst/>
                          <a:latin typeface="Calibri" panose="020F0502020204030204" pitchFamily="34" charset="0"/>
                        </a:rPr>
                        <a:t>cumet</a:t>
                      </a:r>
                      <a:r>
                        <a:rPr lang="en-GB" sz="1200" b="0" i="0" u="none" strike="noStrike" dirty="0">
                          <a:solidFill>
                            <a:srgbClr val="000000"/>
                          </a:solidFill>
                          <a:effectLst/>
                          <a:latin typeface="Calibri" panose="020F0502020204030204" pitchFamily="34" charset="0"/>
                        </a:rPr>
                        <a:t>, for 150,000 </a:t>
                      </a:r>
                      <a:r>
                        <a:rPr lang="en-GB" sz="1200" b="0" i="0" u="none" strike="noStrike" dirty="0" err="1">
                          <a:solidFill>
                            <a:srgbClr val="000000"/>
                          </a:solidFill>
                          <a:effectLst/>
                          <a:latin typeface="Calibri" panose="020F0502020204030204" pitchFamily="34" charset="0"/>
                        </a:rPr>
                        <a:t>cumets</a:t>
                      </a:r>
                      <a:r>
                        <a:rPr lang="en-GB" sz="1200" b="0" i="0" u="none" strike="noStrike" dirty="0">
                          <a:solidFill>
                            <a:srgbClr val="000000"/>
                          </a:solidFill>
                          <a:effectLst/>
                          <a:latin typeface="Calibri" panose="020F0502020204030204" pitchFamily="34" charset="0"/>
                        </a:rPr>
                        <a:t>.</a:t>
                      </a:r>
                    </a:p>
                  </a:txBody>
                  <a:tcPr marL="8382" marR="8382" marT="7620" marB="0"/>
                </a:tc>
                <a:extLst>
                  <a:ext uri="{0D108BD9-81ED-4DB2-BD59-A6C34878D82A}">
                    <a16:rowId xmlns:a16="http://schemas.microsoft.com/office/drawing/2014/main" val="1165826681"/>
                  </a:ext>
                </a:extLst>
              </a:tr>
              <a:tr h="119620">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3040708788"/>
                  </a:ext>
                </a:extLst>
              </a:tr>
              <a:tr h="322753">
                <a:tc>
                  <a:txBody>
                    <a:bodyPr/>
                    <a:lstStyle/>
                    <a:p>
                      <a:pPr algn="l" fontAlgn="t"/>
                      <a:r>
                        <a:rPr lang="en-GB" sz="1200" b="0" i="0" u="none" strike="noStrike">
                          <a:solidFill>
                            <a:srgbClr val="000000"/>
                          </a:solidFill>
                          <a:effectLst/>
                          <a:latin typeface="Calibri" panose="020F0502020204030204" pitchFamily="34" charset="0"/>
                        </a:rPr>
                        <a:t>ix)</a:t>
                      </a:r>
                    </a:p>
                  </a:txBody>
                  <a:tcPr marL="8382" marR="8382" marT="7620" marB="0"/>
                </a:tc>
                <a:tc>
                  <a:txBody>
                    <a:bodyPr/>
                    <a:lstStyle/>
                    <a:p>
                      <a:pPr algn="l" fontAlgn="t"/>
                      <a:r>
                        <a:rPr lang="en-GB" sz="1200" b="0" i="0" u="none" strike="noStrike">
                          <a:solidFill>
                            <a:srgbClr val="000000"/>
                          </a:solidFill>
                          <a:effectLst/>
                          <a:latin typeface="Calibri" panose="020F0502020204030204" pitchFamily="34" charset="0"/>
                        </a:rPr>
                        <a:t>Design</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r" fontAlgn="t"/>
                      <a:r>
                        <a:rPr lang="en-GB" sz="1200" b="0" i="0" u="none" strike="noStrike" dirty="0">
                          <a:solidFill>
                            <a:srgbClr val="000000"/>
                          </a:solidFill>
                          <a:effectLst/>
                          <a:latin typeface="Calibri" panose="020F0502020204030204" pitchFamily="34" charset="0"/>
                        </a:rPr>
                        <a:t>£1,000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Detailed engineering design. Environmental and archaeological studies.</a:t>
                      </a:r>
                    </a:p>
                  </a:txBody>
                  <a:tcPr marL="8382" marR="8382" marT="7620" marB="0"/>
                </a:tc>
                <a:extLst>
                  <a:ext uri="{0D108BD9-81ED-4DB2-BD59-A6C34878D82A}">
                    <a16:rowId xmlns:a16="http://schemas.microsoft.com/office/drawing/2014/main" val="1692542846"/>
                  </a:ext>
                </a:extLst>
              </a:tr>
              <a:tr h="164233">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3787145145"/>
                  </a:ext>
                </a:extLst>
              </a:tr>
              <a:tr h="283734">
                <a:tc>
                  <a:txBody>
                    <a:bodyPr/>
                    <a:lstStyle/>
                    <a:p>
                      <a:pPr algn="l" fontAlgn="t"/>
                      <a:r>
                        <a:rPr lang="en-GB" sz="1200" b="0" i="0" u="none" strike="noStrike" dirty="0">
                          <a:solidFill>
                            <a:srgbClr val="000000"/>
                          </a:solidFill>
                          <a:effectLst/>
                          <a:latin typeface="Calibri" panose="020F0502020204030204" pitchFamily="34" charset="0"/>
                        </a:rPr>
                        <a:t>x)</a:t>
                      </a:r>
                    </a:p>
                  </a:txBody>
                  <a:tcPr marL="8382" marR="8382" marT="7620" marB="0"/>
                </a:tc>
                <a:tc>
                  <a:txBody>
                    <a:bodyPr/>
                    <a:lstStyle/>
                    <a:p>
                      <a:pPr algn="l" fontAlgn="t"/>
                      <a:r>
                        <a:rPr lang="en-GB" sz="1200" b="0" i="0" u="none" strike="noStrike">
                          <a:solidFill>
                            <a:srgbClr val="000000"/>
                          </a:solidFill>
                          <a:effectLst/>
                          <a:latin typeface="Calibri" panose="020F0502020204030204" pitchFamily="34" charset="0"/>
                        </a:rPr>
                        <a:t>Discharge Race</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r" fontAlgn="t"/>
                      <a:r>
                        <a:rPr lang="en-GB" sz="1200" b="0" i="0" u="none" strike="noStrike" dirty="0">
                          <a:solidFill>
                            <a:srgbClr val="000000"/>
                          </a:solidFill>
                          <a:effectLst/>
                          <a:latin typeface="Calibri" panose="020F0502020204030204" pitchFamily="34" charset="0"/>
                        </a:rPr>
                        <a:t>£200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30m reinforced concrete ramp, baffled</a:t>
                      </a:r>
                    </a:p>
                  </a:txBody>
                  <a:tcPr marL="8382" marR="8382" marT="7620" marB="0"/>
                </a:tc>
                <a:extLst>
                  <a:ext uri="{0D108BD9-81ED-4DB2-BD59-A6C34878D82A}">
                    <a16:rowId xmlns:a16="http://schemas.microsoft.com/office/drawing/2014/main" val="1240243822"/>
                  </a:ext>
                </a:extLst>
              </a:tr>
              <a:tr h="85659">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1514088661"/>
                  </a:ext>
                </a:extLst>
              </a:tr>
              <a:tr h="438034">
                <a:tc>
                  <a:txBody>
                    <a:bodyPr/>
                    <a:lstStyle/>
                    <a:p>
                      <a:pPr algn="l" fontAlgn="t"/>
                      <a:r>
                        <a:rPr lang="en-GB" sz="1200" b="0" i="0" u="none" strike="noStrike" dirty="0">
                          <a:solidFill>
                            <a:srgbClr val="000000"/>
                          </a:solidFill>
                          <a:effectLst/>
                          <a:latin typeface="Calibri" panose="020F0502020204030204" pitchFamily="34" charset="0"/>
                        </a:rPr>
                        <a:t>xi)</a:t>
                      </a:r>
                    </a:p>
                  </a:txBody>
                  <a:tcPr marL="8382" marR="8382" marT="7620" marB="0"/>
                </a:tc>
                <a:tc>
                  <a:txBody>
                    <a:bodyPr/>
                    <a:lstStyle/>
                    <a:p>
                      <a:pPr algn="l" fontAlgn="t"/>
                      <a:r>
                        <a:rPr lang="en-GB" sz="1200" b="0" i="0" u="none" strike="noStrike">
                          <a:solidFill>
                            <a:srgbClr val="000000"/>
                          </a:solidFill>
                          <a:effectLst/>
                          <a:latin typeface="Calibri" panose="020F0502020204030204" pitchFamily="34" charset="0"/>
                        </a:rPr>
                        <a:t>Landscaping</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r" fontAlgn="t"/>
                      <a:r>
                        <a:rPr lang="en-GB" sz="1200" b="0" i="0" u="none" strike="noStrike">
                          <a:solidFill>
                            <a:srgbClr val="000000"/>
                          </a:solidFill>
                          <a:effectLst/>
                          <a:latin typeface="Calibri" panose="020F0502020204030204" pitchFamily="34" charset="0"/>
                        </a:rPr>
                        <a:t>£2,000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Recover landscape to previous state. Plant trees and grasses. Reinstate footbridges etc.</a:t>
                      </a:r>
                    </a:p>
                  </a:txBody>
                  <a:tcPr marL="8382" marR="8382" marT="7620" marB="0"/>
                </a:tc>
                <a:extLst>
                  <a:ext uri="{0D108BD9-81ED-4DB2-BD59-A6C34878D82A}">
                    <a16:rowId xmlns:a16="http://schemas.microsoft.com/office/drawing/2014/main" val="3872109993"/>
                  </a:ext>
                </a:extLst>
              </a:tr>
              <a:tr h="94536">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2477147763"/>
                  </a:ext>
                </a:extLst>
              </a:tr>
              <a:tr h="498123">
                <a:tc>
                  <a:txBody>
                    <a:bodyPr/>
                    <a:lstStyle/>
                    <a:p>
                      <a:pPr algn="l" fontAlgn="t"/>
                      <a:r>
                        <a:rPr lang="en-GB" sz="1200" b="0" i="0" u="none" strike="noStrike" dirty="0">
                          <a:solidFill>
                            <a:srgbClr val="000000"/>
                          </a:solidFill>
                          <a:effectLst/>
                          <a:latin typeface="Calibri" panose="020F0502020204030204" pitchFamily="34" charset="0"/>
                        </a:rPr>
                        <a:t>xii)</a:t>
                      </a:r>
                    </a:p>
                  </a:txBody>
                  <a:tcPr marL="8382" marR="8382" marT="7620" marB="0"/>
                </a:tc>
                <a:tc>
                  <a:txBody>
                    <a:bodyPr/>
                    <a:lstStyle/>
                    <a:p>
                      <a:pPr algn="l" fontAlgn="t"/>
                      <a:r>
                        <a:rPr lang="en-GB" sz="1200" b="0" i="0" u="none" strike="noStrike">
                          <a:solidFill>
                            <a:srgbClr val="000000"/>
                          </a:solidFill>
                          <a:effectLst/>
                          <a:latin typeface="Calibri" panose="020F0502020204030204" pitchFamily="34" charset="0"/>
                        </a:rPr>
                        <a:t>Electrical Connection to Mains</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r" fontAlgn="t"/>
                      <a:r>
                        <a:rPr lang="en-GB" sz="1200" b="0" i="0" u="none" strike="noStrike">
                          <a:solidFill>
                            <a:srgbClr val="000000"/>
                          </a:solidFill>
                          <a:effectLst/>
                          <a:latin typeface="Calibri" panose="020F0502020204030204" pitchFamily="34" charset="0"/>
                        </a:rPr>
                        <a:t>£250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Connect to national grid</a:t>
                      </a:r>
                    </a:p>
                  </a:txBody>
                  <a:tcPr marL="8382" marR="8382" marT="7620" marB="0"/>
                </a:tc>
                <a:extLst>
                  <a:ext uri="{0D108BD9-81ED-4DB2-BD59-A6C34878D82A}">
                    <a16:rowId xmlns:a16="http://schemas.microsoft.com/office/drawing/2014/main" val="3355204550"/>
                  </a:ext>
                </a:extLst>
              </a:tr>
              <a:tr h="123223">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extLst>
                  <a:ext uri="{0D108BD9-81ED-4DB2-BD59-A6C34878D82A}">
                    <a16:rowId xmlns:a16="http://schemas.microsoft.com/office/drawing/2014/main" val="1565652627"/>
                  </a:ext>
                </a:extLst>
              </a:tr>
              <a:tr h="123223">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gridSpan="2">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hMerge="1">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    </a:t>
                      </a:r>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extLst>
                  <a:ext uri="{0D108BD9-81ED-4DB2-BD59-A6C34878D82A}">
                    <a16:rowId xmlns:a16="http://schemas.microsoft.com/office/drawing/2014/main" val="3147149210"/>
                  </a:ext>
                </a:extLst>
              </a:tr>
              <a:tr h="123223">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573275546"/>
                  </a:ext>
                </a:extLst>
              </a:tr>
              <a:tr h="281058">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1" i="0" u="none" strike="noStrike">
                          <a:solidFill>
                            <a:srgbClr val="000000"/>
                          </a:solidFill>
                          <a:effectLst/>
                          <a:latin typeface="Calibri" panose="020F0502020204030204" pitchFamily="34" charset="0"/>
                        </a:rPr>
                        <a:t>Total:</a:t>
                      </a:r>
                    </a:p>
                  </a:txBody>
                  <a:tcPr marL="8382" marR="8382" marT="7620" marB="0"/>
                </a:tc>
                <a:tc>
                  <a:txBody>
                    <a:bodyPr/>
                    <a:lstStyle/>
                    <a:p>
                      <a:pPr algn="r" fontAlgn="t"/>
                      <a:r>
                        <a:rPr lang="en-GB" sz="1200" b="1" i="0" u="none" strike="noStrike" dirty="0">
                          <a:solidFill>
                            <a:srgbClr val="000000"/>
                          </a:solidFill>
                          <a:effectLst/>
                          <a:latin typeface="Calibri" panose="020F0502020204030204" pitchFamily="34" charset="0"/>
                        </a:rPr>
                        <a:t>£17,100</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3499638253"/>
                  </a:ext>
                </a:extLst>
              </a:tr>
              <a:tr h="147034">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1977512175"/>
                  </a:ext>
                </a:extLst>
              </a:tr>
              <a:tr h="550621">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tc gridSpan="3">
                  <a:txBody>
                    <a:bodyPr/>
                    <a:lstStyle/>
                    <a:p>
                      <a:pPr algn="l" fontAlgn="t"/>
                      <a:r>
                        <a:rPr lang="en-US" sz="1200" b="1" i="0" u="none" strike="noStrike" dirty="0">
                          <a:solidFill>
                            <a:srgbClr val="000000"/>
                          </a:solidFill>
                          <a:effectLst/>
                          <a:latin typeface="Calibri" panose="020F0502020204030204" pitchFamily="34" charset="0"/>
                        </a:rPr>
                        <a:t>Contingency for uncertainty in ground works, other on-site work, etc.</a:t>
                      </a:r>
                    </a:p>
                  </a:txBody>
                  <a:tcPr marL="100584" marR="100584" marT="7620" marB="0"/>
                </a:tc>
                <a:tc hMerge="1">
                  <a:txBody>
                    <a:bodyPr/>
                    <a:lstStyle/>
                    <a:p>
                      <a:endParaRPr lang="en-GB"/>
                    </a:p>
                  </a:txBody>
                  <a:tcPr/>
                </a:tc>
                <a:tc hMerge="1">
                  <a:txBody>
                    <a:bodyPr/>
                    <a:lstStyle/>
                    <a:p>
                      <a:endParaRPr lang="en-GB"/>
                    </a:p>
                  </a:txBody>
                  <a:tcPr/>
                </a:tc>
                <a:tc>
                  <a:txBody>
                    <a:bodyPr/>
                    <a:lstStyle/>
                    <a:p>
                      <a:pPr algn="r" fontAlgn="t"/>
                      <a:r>
                        <a:rPr lang="en-GB" sz="1200" b="1" i="0" u="none" strike="noStrike" dirty="0">
                          <a:solidFill>
                            <a:srgbClr val="000000"/>
                          </a:solidFill>
                          <a:effectLst/>
                          <a:latin typeface="Calibri" panose="020F0502020204030204" pitchFamily="34" charset="0"/>
                        </a:rPr>
                        <a:t>£5,000</a:t>
                      </a:r>
                    </a:p>
                  </a:txBody>
                  <a:tcPr marL="8382" marR="8382" marT="7620"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2862823131"/>
                  </a:ext>
                </a:extLst>
              </a:tr>
              <a:tr h="144217">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endParaRPr lang="en-GB" sz="1200" b="0" i="0" u="none" strike="noStrike">
                        <a:solidFill>
                          <a:srgbClr val="000000"/>
                        </a:solidFill>
                        <a:effectLst/>
                        <a:latin typeface="Calibri" panose="020F0502020204030204" pitchFamily="34" charset="0"/>
                      </a:endParaRPr>
                    </a:p>
                  </a:txBody>
                  <a:tcPr marL="8382" marR="8382" marT="7620" marB="0"/>
                </a:tc>
                <a:tc>
                  <a:txBody>
                    <a:bodyPr/>
                    <a:lstStyle/>
                    <a:p>
                      <a:pPr algn="l" fontAlgn="t"/>
                      <a:r>
                        <a:rPr lang="en-GB" sz="1200" b="0" i="0" u="none" strike="noStrike" dirty="0">
                          <a:solidFill>
                            <a:srgbClr val="000000"/>
                          </a:solidFill>
                          <a:effectLst/>
                          <a:latin typeface="Calibri" panose="020F0502020204030204" pitchFamily="34" charset="0"/>
                        </a:rPr>
                        <a:t> </a:t>
                      </a:r>
                    </a:p>
                  </a:txBody>
                  <a:tcPr marL="8382" marR="8382" marT="7620" marB="0"/>
                </a:tc>
                <a:extLst>
                  <a:ext uri="{0D108BD9-81ED-4DB2-BD59-A6C34878D82A}">
                    <a16:rowId xmlns:a16="http://schemas.microsoft.com/office/drawing/2014/main" val="3634006656"/>
                  </a:ext>
                </a:extLst>
              </a:tr>
              <a:tr h="617822">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b"/>
                      <a:r>
                        <a:rPr lang="en-GB" sz="1200" b="0" i="0" u="none" strike="noStrike" dirty="0">
                          <a:solidFill>
                            <a:srgbClr val="000000"/>
                          </a:solidFill>
                          <a:effectLst/>
                          <a:latin typeface="Calibri" panose="020F0502020204030204" pitchFamily="34" charset="0"/>
                        </a:rPr>
                        <a:t> </a:t>
                      </a:r>
                    </a:p>
                  </a:txBody>
                  <a:tcPr marL="8382" marR="8382" marT="7620" marB="0" anchor="b"/>
                </a:tc>
                <a:tc>
                  <a:txBody>
                    <a:bodyPr/>
                    <a:lstStyle/>
                    <a:p>
                      <a:pPr algn="l" fontAlgn="t"/>
                      <a:r>
                        <a:rPr lang="en-GB" sz="1200" b="1" i="0" u="none" strike="noStrike" dirty="0">
                          <a:solidFill>
                            <a:srgbClr val="000000"/>
                          </a:solidFill>
                          <a:effectLst/>
                          <a:latin typeface="Calibri" panose="020F0502020204030204" pitchFamily="34" charset="0"/>
                        </a:rPr>
                        <a:t>Extended Total: (£k)</a:t>
                      </a:r>
                    </a:p>
                  </a:txBody>
                  <a:tcPr marL="8382" marR="8382" marT="7620" marB="0"/>
                </a:tc>
                <a:tc>
                  <a:txBody>
                    <a:bodyPr/>
                    <a:lstStyle/>
                    <a:p>
                      <a:pPr algn="r" fontAlgn="t"/>
                      <a:r>
                        <a:rPr lang="en-GB" sz="1200" b="1" i="0" u="none" strike="noStrike" dirty="0">
                          <a:solidFill>
                            <a:srgbClr val="000000"/>
                          </a:solidFill>
                          <a:effectLst/>
                          <a:latin typeface="Calibri" panose="020F0502020204030204" pitchFamily="34" charset="0"/>
                        </a:rPr>
                        <a:t>£22,100</a:t>
                      </a:r>
                    </a:p>
                  </a:txBody>
                  <a:tcPr marL="8382" marR="8382" marT="7620" marB="0"/>
                </a:tc>
                <a:tc>
                  <a:txBody>
                    <a:bodyPr/>
                    <a:lstStyle/>
                    <a:p>
                      <a:pPr algn="l" fontAlgn="t"/>
                      <a:r>
                        <a:rPr lang="en-GB" sz="1200" b="0" i="0" u="none" strike="noStrike">
                          <a:solidFill>
                            <a:srgbClr val="000000"/>
                          </a:solidFill>
                          <a:effectLst/>
                          <a:latin typeface="Calibri" panose="020F0502020204030204" pitchFamily="34" charset="0"/>
                        </a:rPr>
                        <a:t> </a:t>
                      </a:r>
                    </a:p>
                  </a:txBody>
                  <a:tcPr marL="8382" marR="8382" marT="7620" marB="0"/>
                </a:tc>
                <a:tc>
                  <a:txBody>
                    <a:bodyPr/>
                    <a:lstStyle/>
                    <a:p>
                      <a:pPr algn="l" fontAlgn="t"/>
                      <a:r>
                        <a:rPr lang="en-US" sz="1200" b="0" i="0" u="none" strike="noStrike" dirty="0">
                          <a:solidFill>
                            <a:srgbClr val="000000"/>
                          </a:solidFill>
                          <a:effectLst/>
                          <a:latin typeface="Calibri" panose="020F0502020204030204" pitchFamily="34" charset="0"/>
                        </a:rPr>
                        <a:t>Does not include work in OAR/Railway/Bypass area.</a:t>
                      </a:r>
                    </a:p>
                  </a:txBody>
                  <a:tcPr marL="8382" marR="8382" marT="7620" marB="0"/>
                </a:tc>
                <a:extLst>
                  <a:ext uri="{0D108BD9-81ED-4DB2-BD59-A6C34878D82A}">
                    <a16:rowId xmlns:a16="http://schemas.microsoft.com/office/drawing/2014/main" val="3191597690"/>
                  </a:ext>
                </a:extLst>
              </a:tr>
            </a:tbl>
          </a:graphicData>
        </a:graphic>
      </p:graphicFrame>
      <p:sp>
        <p:nvSpPr>
          <p:cNvPr id="4" name="TextBox 3">
            <a:extLst>
              <a:ext uri="{FF2B5EF4-FFF2-40B4-BE49-F238E27FC236}">
                <a16:creationId xmlns:a16="http://schemas.microsoft.com/office/drawing/2014/main" id="{B8662D99-7052-4496-AD37-B9361660A2B4}"/>
              </a:ext>
            </a:extLst>
          </p:cNvPr>
          <p:cNvSpPr txBox="1"/>
          <p:nvPr/>
        </p:nvSpPr>
        <p:spPr>
          <a:xfrm>
            <a:off x="337352" y="136525"/>
            <a:ext cx="8939813" cy="646331"/>
          </a:xfrm>
          <a:prstGeom prst="rect">
            <a:avLst/>
          </a:prstGeom>
          <a:noFill/>
        </p:spPr>
        <p:txBody>
          <a:bodyPr wrap="square" rtlCol="0">
            <a:spAutoFit/>
          </a:bodyPr>
          <a:lstStyle/>
          <a:p>
            <a:r>
              <a:rPr lang="en-US" dirty="0"/>
              <a:t>Costings: cont’d</a:t>
            </a:r>
          </a:p>
          <a:p>
            <a:endParaRPr lang="en-GB" dirty="0"/>
          </a:p>
        </p:txBody>
      </p:sp>
    </p:spTree>
    <p:extLst>
      <p:ext uri="{BB962C8B-B14F-4D97-AF65-F5344CB8AC3E}">
        <p14:creationId xmlns:p14="http://schemas.microsoft.com/office/powerpoint/2010/main" val="1871986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8C4AE5-1969-60D5-6355-7573129AF2D4}"/>
              </a:ext>
            </a:extLst>
          </p:cNvPr>
          <p:cNvSpPr>
            <a:spLocks noGrp="1"/>
          </p:cNvSpPr>
          <p:nvPr>
            <p:ph idx="1"/>
          </p:nvPr>
        </p:nvSpPr>
        <p:spPr>
          <a:xfrm>
            <a:off x="2024743" y="685188"/>
            <a:ext cx="8142514" cy="3777956"/>
          </a:xfrm>
        </p:spPr>
        <p:txBody>
          <a:bodyPr>
            <a:normAutofit/>
          </a:bodyPr>
          <a:lstStyle/>
          <a:p>
            <a:pPr marL="0" indent="0">
              <a:buNone/>
            </a:pPr>
            <a:r>
              <a:rPr lang="en-GB" sz="2400" b="1" dirty="0"/>
              <a:t>The flood channel will cause environmental damage and incur social costs because of its:</a:t>
            </a:r>
          </a:p>
          <a:p>
            <a:r>
              <a:rPr lang="en-GB" sz="2400" b="1" dirty="0"/>
              <a:t>Size</a:t>
            </a:r>
            <a:r>
              <a:rPr lang="en-GB" sz="2400" dirty="0"/>
              <a:t>: 400,000m3 (700,000 tonnes) of material excavated. </a:t>
            </a:r>
          </a:p>
          <a:p>
            <a:r>
              <a:rPr lang="en-GB" sz="2400" b="1" dirty="0"/>
              <a:t>Route</a:t>
            </a:r>
            <a:r>
              <a:rPr lang="en-GB" sz="2400" dirty="0"/>
              <a:t>: 5km. From North of Botley Rd to South of Old Abingdon Rd via Hinksey Meadow.</a:t>
            </a:r>
          </a:p>
          <a:p>
            <a:r>
              <a:rPr lang="en-GB" sz="2400" b="1" dirty="0"/>
              <a:t>3 year (or more) construction period.</a:t>
            </a:r>
          </a:p>
          <a:p>
            <a:r>
              <a:rPr lang="en-GB" sz="2400" b="1" dirty="0"/>
              <a:t>Post construction appearance and characteristics</a:t>
            </a:r>
            <a:endParaRPr lang="en-GB" sz="2400" dirty="0"/>
          </a:p>
        </p:txBody>
      </p:sp>
      <p:pic>
        <p:nvPicPr>
          <p:cNvPr id="5" name="Picture 4">
            <a:extLst>
              <a:ext uri="{FF2B5EF4-FFF2-40B4-BE49-F238E27FC236}">
                <a16:creationId xmlns:a16="http://schemas.microsoft.com/office/drawing/2014/main" id="{3C7917A3-0EC7-6FB1-1F67-F7FEDA3AE2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76157" y="3624944"/>
            <a:ext cx="5323114" cy="3096961"/>
          </a:xfrm>
          <a:prstGeom prst="rect">
            <a:avLst/>
          </a:prstGeom>
        </p:spPr>
      </p:pic>
    </p:spTree>
    <p:extLst>
      <p:ext uri="{BB962C8B-B14F-4D97-AF65-F5344CB8AC3E}">
        <p14:creationId xmlns:p14="http://schemas.microsoft.com/office/powerpoint/2010/main" val="4173337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2288-6A13-013F-6154-66072D958B5E}"/>
              </a:ext>
            </a:extLst>
          </p:cNvPr>
          <p:cNvSpPr>
            <a:spLocks noGrp="1"/>
          </p:cNvSpPr>
          <p:nvPr>
            <p:ph type="title"/>
          </p:nvPr>
        </p:nvSpPr>
        <p:spPr>
          <a:xfrm>
            <a:off x="700315" y="1074057"/>
            <a:ext cx="10515600" cy="2022023"/>
          </a:xfrm>
        </p:spPr>
        <p:txBody>
          <a:bodyPr>
            <a:normAutofit fontScale="90000"/>
          </a:bodyPr>
          <a:lstStyle/>
          <a:p>
            <a:pPr algn="ctr"/>
            <a:r>
              <a:rPr lang="en-GB" dirty="0"/>
              <a:t>How the scheme design can be improved based on the present planning consultation under Regulation 25 </a:t>
            </a:r>
            <a:br>
              <a:rPr lang="en-GB" dirty="0"/>
            </a:br>
            <a:br>
              <a:rPr lang="en-GB" dirty="0"/>
            </a:br>
            <a:r>
              <a:rPr lang="en-GB" sz="2700" dirty="0"/>
              <a:t>Brian Durham</a:t>
            </a:r>
            <a:br>
              <a:rPr lang="en-GB" sz="2700" dirty="0"/>
            </a:br>
            <a:r>
              <a:rPr lang="en-GB" sz="2700" dirty="0"/>
              <a:t>New Hinksey Resident</a:t>
            </a:r>
            <a:br>
              <a:rPr lang="en-GB" sz="2700" dirty="0"/>
            </a:br>
            <a:r>
              <a:rPr lang="en-GB" sz="2700" dirty="0"/>
              <a:t>Archaeologist to Oxford City Council (retired)</a:t>
            </a:r>
            <a:endParaRPr lang="en-GB" dirty="0"/>
          </a:p>
        </p:txBody>
      </p:sp>
      <p:sp>
        <p:nvSpPr>
          <p:cNvPr id="3" name="Content Placeholder 2">
            <a:extLst>
              <a:ext uri="{FF2B5EF4-FFF2-40B4-BE49-F238E27FC236}">
                <a16:creationId xmlns:a16="http://schemas.microsoft.com/office/drawing/2014/main" id="{B30E30A8-FAA7-5C3C-493A-D9AEDE601B6D}"/>
              </a:ext>
            </a:extLst>
          </p:cNvPr>
          <p:cNvSpPr>
            <a:spLocks noGrp="1"/>
          </p:cNvSpPr>
          <p:nvPr>
            <p:ph idx="1"/>
          </p:nvPr>
        </p:nvSpPr>
        <p:spPr>
          <a:xfrm>
            <a:off x="552533" y="4131293"/>
            <a:ext cx="10515600" cy="1502888"/>
          </a:xfrm>
          <a:solidFill>
            <a:srgbClr val="0000FF"/>
          </a:solidFill>
        </p:spPr>
        <p:txBody>
          <a:bodyPr>
            <a:normAutofit fontScale="92500" lnSpcReduction="20000"/>
          </a:bodyPr>
          <a:lstStyle/>
          <a:p>
            <a:pPr marL="0" indent="0" algn="ctr">
              <a:buNone/>
            </a:pPr>
            <a:r>
              <a:rPr lang="en-GB" sz="3200" dirty="0">
                <a:solidFill>
                  <a:schemeClr val="bg1"/>
                </a:solidFill>
              </a:rPr>
              <a:t>In August last year the planning authority requested that the application be `supplemented with additional information which is directly relevant to reaching a reasonable conclusion’.</a:t>
            </a:r>
          </a:p>
          <a:p>
            <a:pPr marL="0" indent="0" algn="ctr">
              <a:buNone/>
            </a:pPr>
            <a:r>
              <a:rPr lang="en-GB" sz="3200" dirty="0">
                <a:solidFill>
                  <a:schemeClr val="bg1"/>
                </a:solidFill>
              </a:rPr>
              <a:t>The applicant (Environment Agency) has responded.</a:t>
            </a:r>
          </a:p>
          <a:p>
            <a:endParaRPr lang="en-GB" dirty="0"/>
          </a:p>
        </p:txBody>
      </p:sp>
    </p:spTree>
    <p:extLst>
      <p:ext uri="{BB962C8B-B14F-4D97-AF65-F5344CB8AC3E}">
        <p14:creationId xmlns:p14="http://schemas.microsoft.com/office/powerpoint/2010/main" val="1118672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61B5324-5032-0295-96E8-EF0883CEEED4}"/>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10120246" y="1346433"/>
            <a:ext cx="1750828" cy="2229358"/>
          </a:xfrm>
          <a:ln w="25400">
            <a:solidFill>
              <a:schemeClr val="accent1"/>
            </a:solidFill>
          </a:ln>
        </p:spPr>
      </p:pic>
      <p:sp>
        <p:nvSpPr>
          <p:cNvPr id="4" name="Text Placeholder 3">
            <a:extLst>
              <a:ext uri="{FF2B5EF4-FFF2-40B4-BE49-F238E27FC236}">
                <a16:creationId xmlns:a16="http://schemas.microsoft.com/office/drawing/2014/main" id="{0A498AE5-8C74-D820-980C-F59477077C8A}"/>
              </a:ext>
            </a:extLst>
          </p:cNvPr>
          <p:cNvSpPr>
            <a:spLocks noGrp="1"/>
          </p:cNvSpPr>
          <p:nvPr>
            <p:ph sz="half" idx="2"/>
          </p:nvPr>
        </p:nvSpPr>
        <p:spPr>
          <a:xfrm>
            <a:off x="556260" y="2524579"/>
            <a:ext cx="5181600" cy="3580448"/>
          </a:xfrm>
        </p:spPr>
        <p:txBody>
          <a:bodyPr>
            <a:normAutofit fontScale="92500" lnSpcReduction="10000"/>
          </a:bodyPr>
          <a:lstStyle/>
          <a:p>
            <a:r>
              <a:rPr lang="en-GB" sz="2400" dirty="0"/>
              <a:t>The applicant has provided the `confirmation’, but in doing so has made no effort to explain the extreme difference values at the four nodes in question (red boxes).</a:t>
            </a:r>
          </a:p>
          <a:p>
            <a:r>
              <a:rPr lang="en-GB" sz="2400" dirty="0"/>
              <a:t>These values would make the alternatives A1 and A2 appear to perform worse for Botley Road and Osney.</a:t>
            </a:r>
          </a:p>
          <a:p>
            <a:r>
              <a:rPr lang="en-GB" sz="2400" dirty="0"/>
              <a:t>The communities need the Peer Reviewer to examine the source of  these  extreme values.</a:t>
            </a:r>
          </a:p>
          <a:p>
            <a:endParaRPr lang="en-GB" dirty="0"/>
          </a:p>
        </p:txBody>
      </p:sp>
      <p:sp>
        <p:nvSpPr>
          <p:cNvPr id="5" name="Date Placeholder 4">
            <a:extLst>
              <a:ext uri="{FF2B5EF4-FFF2-40B4-BE49-F238E27FC236}">
                <a16:creationId xmlns:a16="http://schemas.microsoft.com/office/drawing/2014/main" id="{6ADE31DF-DCB0-DFBA-FA18-B48B094845E2}"/>
              </a:ext>
            </a:extLst>
          </p:cNvPr>
          <p:cNvSpPr>
            <a:spLocks noGrp="1"/>
          </p:cNvSpPr>
          <p:nvPr>
            <p:ph type="dt" sz="half" idx="10"/>
          </p:nvPr>
        </p:nvSpPr>
        <p:spPr/>
        <p:txBody>
          <a:bodyPr/>
          <a:lstStyle/>
          <a:p>
            <a:r>
              <a:rPr lang="en-GB"/>
              <a:t>17/04/2023</a:t>
            </a:r>
          </a:p>
        </p:txBody>
      </p:sp>
      <p:sp>
        <p:nvSpPr>
          <p:cNvPr id="6" name="Footer Placeholder 5">
            <a:extLst>
              <a:ext uri="{FF2B5EF4-FFF2-40B4-BE49-F238E27FC236}">
                <a16:creationId xmlns:a16="http://schemas.microsoft.com/office/drawing/2014/main" id="{3DC8263B-720B-0BB8-D6E5-09782415ACEB}"/>
              </a:ext>
            </a:extLst>
          </p:cNvPr>
          <p:cNvSpPr>
            <a:spLocks noGrp="1"/>
          </p:cNvSpPr>
          <p:nvPr>
            <p:ph type="ftr" sz="quarter" idx="11"/>
          </p:nvPr>
        </p:nvSpPr>
        <p:spPr/>
        <p:txBody>
          <a:bodyPr/>
          <a:lstStyle/>
          <a:p>
            <a:r>
              <a:rPr lang="en-GB"/>
              <a:t>Better Flood Scheme Public Meeting 2023</a:t>
            </a:r>
          </a:p>
        </p:txBody>
      </p:sp>
      <p:sp>
        <p:nvSpPr>
          <p:cNvPr id="7" name="Slide Number Placeholder 6">
            <a:extLst>
              <a:ext uri="{FF2B5EF4-FFF2-40B4-BE49-F238E27FC236}">
                <a16:creationId xmlns:a16="http://schemas.microsoft.com/office/drawing/2014/main" id="{98F2F3A6-ED64-BB0D-A8DE-0A263D820996}"/>
              </a:ext>
            </a:extLst>
          </p:cNvPr>
          <p:cNvSpPr>
            <a:spLocks noGrp="1"/>
          </p:cNvSpPr>
          <p:nvPr>
            <p:ph type="sldNum" sz="quarter" idx="12"/>
          </p:nvPr>
        </p:nvSpPr>
        <p:spPr/>
        <p:txBody>
          <a:bodyPr/>
          <a:lstStyle/>
          <a:p>
            <a:fld id="{D98E953C-C548-40BC-B2CE-F146270738B4}" type="slidenum">
              <a:rPr lang="en-GB" smtClean="0"/>
              <a:t>41</a:t>
            </a:fld>
            <a:endParaRPr lang="en-GB"/>
          </a:p>
        </p:txBody>
      </p:sp>
      <p:sp>
        <p:nvSpPr>
          <p:cNvPr id="12" name="Title 1">
            <a:extLst>
              <a:ext uri="{FF2B5EF4-FFF2-40B4-BE49-F238E27FC236}">
                <a16:creationId xmlns:a16="http://schemas.microsoft.com/office/drawing/2014/main" id="{87D3ABF2-71D4-5FA2-AF3A-9868596433F7}"/>
              </a:ext>
            </a:extLst>
          </p:cNvPr>
          <p:cNvSpPr txBox="1">
            <a:spLocks noGrp="1"/>
          </p:cNvSpPr>
          <p:nvPr>
            <p:ph type="title"/>
          </p:nvPr>
        </p:nvSpPr>
        <p:spPr>
          <a:xfrm>
            <a:off x="480060" y="426720"/>
            <a:ext cx="10515600" cy="1027748"/>
          </a:xfrm>
          <a:prstGeom prst="rect">
            <a:avLst/>
          </a:prstGeom>
          <a:solidFill>
            <a:srgbClr val="0000FF"/>
          </a:solidFill>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solidFill>
                  <a:schemeClr val="bg1"/>
                </a:solidFill>
              </a:rPr>
              <a:t>Reg 25 para 5.2 </a:t>
            </a:r>
            <a:r>
              <a:rPr lang="en-GB" b="1" dirty="0">
                <a:solidFill>
                  <a:schemeClr val="bg1"/>
                </a:solidFill>
              </a:rPr>
              <a:t>Channel improvements on Seacourt Stream </a:t>
            </a:r>
            <a:r>
              <a:rPr lang="en-GB" u="sng" dirty="0">
                <a:solidFill>
                  <a:schemeClr val="bg1"/>
                </a:solidFill>
              </a:rPr>
              <a:t>please provide confirmation these have been applied to Scenario A2</a:t>
            </a:r>
          </a:p>
        </p:txBody>
      </p:sp>
      <p:pic>
        <p:nvPicPr>
          <p:cNvPr id="14" name="Picture 13">
            <a:extLst>
              <a:ext uri="{FF2B5EF4-FFF2-40B4-BE49-F238E27FC236}">
                <a16:creationId xmlns:a16="http://schemas.microsoft.com/office/drawing/2014/main" id="{93D9320E-7357-D356-C5B1-11AAD8E43C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260895"/>
            <a:ext cx="4745070" cy="3095455"/>
          </a:xfrm>
          <a:prstGeom prst="rect">
            <a:avLst/>
          </a:prstGeom>
        </p:spPr>
      </p:pic>
    </p:spTree>
    <p:extLst>
      <p:ext uri="{BB962C8B-B14F-4D97-AF65-F5344CB8AC3E}">
        <p14:creationId xmlns:p14="http://schemas.microsoft.com/office/powerpoint/2010/main" val="31854375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9145060-C46E-6018-644D-FD1502B36CC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183188" y="2567958"/>
            <a:ext cx="6172200" cy="3179408"/>
          </a:xfrm>
        </p:spPr>
      </p:pic>
      <p:sp>
        <p:nvSpPr>
          <p:cNvPr id="4" name="Text Placeholder 3">
            <a:extLst>
              <a:ext uri="{FF2B5EF4-FFF2-40B4-BE49-F238E27FC236}">
                <a16:creationId xmlns:a16="http://schemas.microsoft.com/office/drawing/2014/main" id="{5CD3A0D7-335D-C2A1-08D5-C471C979250B}"/>
              </a:ext>
            </a:extLst>
          </p:cNvPr>
          <p:cNvSpPr>
            <a:spLocks noGrp="1"/>
          </p:cNvSpPr>
          <p:nvPr>
            <p:ph type="body" sz="half" idx="2"/>
          </p:nvPr>
        </p:nvSpPr>
        <p:spPr>
          <a:xfrm>
            <a:off x="516516" y="2567958"/>
            <a:ext cx="4227512" cy="3410527"/>
          </a:xfrm>
        </p:spPr>
        <p:txBody>
          <a:bodyPr>
            <a:normAutofit fontScale="92500" lnSpcReduction="10000"/>
          </a:bodyPr>
          <a:lstStyle/>
          <a:p>
            <a:r>
              <a:rPr lang="en-GB" sz="2800" dirty="0"/>
              <a:t>The applicant has ignored the request for missing levels at what is ecologically the most sensitive location next to MG4 grassland.</a:t>
            </a:r>
          </a:p>
          <a:p>
            <a:r>
              <a:rPr lang="en-GB" sz="2800" dirty="0"/>
              <a:t>The communities need the Peer Reviewer to ask why the engineers were not able manually to infill these gaps in their model output?</a:t>
            </a:r>
          </a:p>
        </p:txBody>
      </p:sp>
      <p:sp>
        <p:nvSpPr>
          <p:cNvPr id="5" name="Date Placeholder 4">
            <a:extLst>
              <a:ext uri="{FF2B5EF4-FFF2-40B4-BE49-F238E27FC236}">
                <a16:creationId xmlns:a16="http://schemas.microsoft.com/office/drawing/2014/main" id="{79674B06-A60D-00AC-54F5-6E70F7630193}"/>
              </a:ext>
            </a:extLst>
          </p:cNvPr>
          <p:cNvSpPr>
            <a:spLocks noGrp="1"/>
          </p:cNvSpPr>
          <p:nvPr>
            <p:ph type="dt" sz="half" idx="10"/>
          </p:nvPr>
        </p:nvSpPr>
        <p:spPr/>
        <p:txBody>
          <a:bodyPr/>
          <a:lstStyle/>
          <a:p>
            <a:r>
              <a:rPr lang="en-GB"/>
              <a:t>17/04/2023</a:t>
            </a:r>
          </a:p>
        </p:txBody>
      </p:sp>
      <p:sp>
        <p:nvSpPr>
          <p:cNvPr id="6" name="Footer Placeholder 5">
            <a:extLst>
              <a:ext uri="{FF2B5EF4-FFF2-40B4-BE49-F238E27FC236}">
                <a16:creationId xmlns:a16="http://schemas.microsoft.com/office/drawing/2014/main" id="{0D3D67AC-E309-481E-7F99-552A4A739347}"/>
              </a:ext>
            </a:extLst>
          </p:cNvPr>
          <p:cNvSpPr>
            <a:spLocks noGrp="1"/>
          </p:cNvSpPr>
          <p:nvPr>
            <p:ph type="ftr" sz="quarter" idx="11"/>
          </p:nvPr>
        </p:nvSpPr>
        <p:spPr/>
        <p:txBody>
          <a:bodyPr/>
          <a:lstStyle/>
          <a:p>
            <a:r>
              <a:rPr lang="en-GB"/>
              <a:t>Better Flood Scheme Public Meeting 2023</a:t>
            </a:r>
          </a:p>
        </p:txBody>
      </p:sp>
      <p:sp>
        <p:nvSpPr>
          <p:cNvPr id="7" name="Slide Number Placeholder 6">
            <a:extLst>
              <a:ext uri="{FF2B5EF4-FFF2-40B4-BE49-F238E27FC236}">
                <a16:creationId xmlns:a16="http://schemas.microsoft.com/office/drawing/2014/main" id="{C227B680-94A6-F2C6-C30D-206629D58C30}"/>
              </a:ext>
            </a:extLst>
          </p:cNvPr>
          <p:cNvSpPr>
            <a:spLocks noGrp="1"/>
          </p:cNvSpPr>
          <p:nvPr>
            <p:ph type="sldNum" sz="quarter" idx="12"/>
          </p:nvPr>
        </p:nvSpPr>
        <p:spPr/>
        <p:txBody>
          <a:bodyPr/>
          <a:lstStyle/>
          <a:p>
            <a:fld id="{D98E953C-C548-40BC-B2CE-F146270738B4}" type="slidenum">
              <a:rPr lang="en-GB" smtClean="0"/>
              <a:t>42</a:t>
            </a:fld>
            <a:endParaRPr lang="en-GB"/>
          </a:p>
        </p:txBody>
      </p:sp>
      <p:sp>
        <p:nvSpPr>
          <p:cNvPr id="13" name="Title 1">
            <a:extLst>
              <a:ext uri="{FF2B5EF4-FFF2-40B4-BE49-F238E27FC236}">
                <a16:creationId xmlns:a16="http://schemas.microsoft.com/office/drawing/2014/main" id="{44B17605-2857-4EA0-894E-2DF92FD7659D}"/>
              </a:ext>
            </a:extLst>
          </p:cNvPr>
          <p:cNvSpPr txBox="1">
            <a:spLocks noGrp="1"/>
          </p:cNvSpPr>
          <p:nvPr>
            <p:ph type="title"/>
          </p:nvPr>
        </p:nvSpPr>
        <p:spPr>
          <a:xfrm>
            <a:off x="424180" y="434340"/>
            <a:ext cx="10929620" cy="1150620"/>
          </a:xfrm>
          <a:prstGeom prst="rect">
            <a:avLst/>
          </a:prstGeom>
          <a:solidFill>
            <a:srgbClr val="0000FF"/>
          </a:solidFill>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solidFill>
                  <a:schemeClr val="bg1"/>
                </a:solidFill>
                <a:latin typeface="+mn-lt"/>
              </a:rPr>
              <a:t>Reg 25 para 5.1 </a:t>
            </a:r>
            <a:r>
              <a:rPr lang="en-GB" dirty="0">
                <a:solidFill>
                  <a:schemeClr val="bg1"/>
                </a:solidFill>
                <a:effectLst/>
                <a:latin typeface="+mn-lt"/>
                <a:ea typeface="Calibri" panose="020F0502020204030204" pitchFamily="34" charset="0"/>
                <a:cs typeface="Times New Roman" panose="02020603050405020304" pitchFamily="18" charset="0"/>
              </a:rPr>
              <a:t>Willow Walk New Bridge #N/A  values </a:t>
            </a:r>
            <a:r>
              <a:rPr lang="en-GB" u="sng" dirty="0">
                <a:solidFill>
                  <a:schemeClr val="bg1"/>
                </a:solidFill>
                <a:effectLst/>
                <a:latin typeface="+mn-lt"/>
                <a:ea typeface="Calibri" panose="020F0502020204030204" pitchFamily="34" charset="0"/>
                <a:cs typeface="Times New Roman" panose="02020603050405020304" pitchFamily="18" charset="0"/>
              </a:rPr>
              <a:t>please </a:t>
            </a:r>
            <a:r>
              <a:rPr lang="en-GB" u="sng" dirty="0">
                <a:solidFill>
                  <a:schemeClr val="bg1"/>
                </a:solidFill>
                <a:latin typeface="+mn-lt"/>
                <a:ea typeface="Calibri" panose="020F0502020204030204" pitchFamily="34" charset="0"/>
                <a:cs typeface="Times New Roman" panose="02020603050405020304" pitchFamily="18" charset="0"/>
              </a:rPr>
              <a:t>pr</a:t>
            </a:r>
            <a:r>
              <a:rPr lang="en-GB" u="sng" dirty="0">
                <a:solidFill>
                  <a:schemeClr val="bg1"/>
                </a:solidFill>
                <a:latin typeface="+mn-lt"/>
              </a:rPr>
              <a:t>ovide the missing water levels  or </a:t>
            </a:r>
            <a:r>
              <a:rPr lang="en-GB" u="sng" dirty="0">
                <a:solidFill>
                  <a:schemeClr val="bg1"/>
                </a:solidFill>
                <a:effectLst/>
                <a:latin typeface="+mn-lt"/>
                <a:ea typeface="Calibri" panose="020F0502020204030204" pitchFamily="34" charset="0"/>
                <a:cs typeface="Times New Roman" panose="02020603050405020304" pitchFamily="18" charset="0"/>
              </a:rPr>
              <a:t>full explanation</a:t>
            </a:r>
            <a:endParaRPr lang="en-GB" sz="1800" u="sng" dirty="0">
              <a:solidFill>
                <a:schemeClr val="bg1"/>
              </a:solidFill>
              <a:latin typeface="+mn-lt"/>
            </a:endParaRPr>
          </a:p>
        </p:txBody>
      </p:sp>
    </p:spTree>
    <p:extLst>
      <p:ext uri="{BB962C8B-B14F-4D97-AF65-F5344CB8AC3E}">
        <p14:creationId xmlns:p14="http://schemas.microsoft.com/office/powerpoint/2010/main" val="2983256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8702F9-CE9A-7D3F-CF94-9DA9B1C149B5}"/>
              </a:ext>
            </a:extLst>
          </p:cNvPr>
          <p:cNvSpPr>
            <a:spLocks noGrp="1"/>
          </p:cNvSpPr>
          <p:nvPr>
            <p:ph sz="half" idx="2"/>
          </p:nvPr>
        </p:nvSpPr>
        <p:spPr>
          <a:xfrm>
            <a:off x="544068" y="2108644"/>
            <a:ext cx="5497068" cy="4319865"/>
          </a:xfrm>
        </p:spPr>
        <p:txBody>
          <a:bodyPr>
            <a:normAutofit fontScale="55000" lnSpcReduction="20000"/>
          </a:bodyPr>
          <a:lstStyle/>
          <a:p>
            <a:r>
              <a:rPr lang="en-GB" sz="4000" dirty="0"/>
              <a:t>The applicant responds - </a:t>
            </a:r>
            <a:r>
              <a:rPr lang="en-GB" sz="4000" b="0" i="0" u="none" strike="noStrike" baseline="0" dirty="0">
                <a:solidFill>
                  <a:srgbClr val="0070C0"/>
                </a:solidFill>
              </a:rPr>
              <a:t>In the no-channel scenarios the bed level at these locations is set at the surrounding field levels as localised lowering will provide no hydraulic benefit and will silt up to the surrounding field levels over time </a:t>
            </a:r>
            <a:endParaRPr lang="en-GB" sz="4000" dirty="0">
              <a:solidFill>
                <a:srgbClr val="0070C0"/>
              </a:solidFill>
            </a:endParaRPr>
          </a:p>
          <a:p>
            <a:r>
              <a:rPr lang="en-GB" sz="4000" dirty="0"/>
              <a:t>We need the Peer Reviewer to remind the applicant that: </a:t>
            </a:r>
          </a:p>
          <a:p>
            <a:pPr lvl="1"/>
            <a:r>
              <a:rPr lang="en-GB" sz="3600" dirty="0"/>
              <a:t>they used `lowered beds’ themselves in the 2018 scheme</a:t>
            </a:r>
          </a:p>
          <a:p>
            <a:pPr lvl="1"/>
            <a:r>
              <a:rPr lang="en-GB" sz="3600" dirty="0"/>
              <a:t>They are here predicting what the model will do, when they were not prepared to do that at Willow Walk New Bridge (above)</a:t>
            </a:r>
          </a:p>
          <a:p>
            <a:r>
              <a:rPr lang="en-GB" sz="4000" dirty="0"/>
              <a:t>And to ask how this exercise helps compare the performance of alternatives?</a:t>
            </a:r>
          </a:p>
          <a:p>
            <a:endParaRPr lang="en-GB" dirty="0"/>
          </a:p>
        </p:txBody>
      </p:sp>
      <p:sp>
        <p:nvSpPr>
          <p:cNvPr id="5" name="Date Placeholder 4">
            <a:extLst>
              <a:ext uri="{FF2B5EF4-FFF2-40B4-BE49-F238E27FC236}">
                <a16:creationId xmlns:a16="http://schemas.microsoft.com/office/drawing/2014/main" id="{EC019CF3-DEA9-26A1-574A-6E25C3D0B380}"/>
              </a:ext>
            </a:extLst>
          </p:cNvPr>
          <p:cNvSpPr>
            <a:spLocks noGrp="1"/>
          </p:cNvSpPr>
          <p:nvPr>
            <p:ph type="dt" sz="half" idx="10"/>
          </p:nvPr>
        </p:nvSpPr>
        <p:spPr/>
        <p:txBody>
          <a:bodyPr/>
          <a:lstStyle/>
          <a:p>
            <a:r>
              <a:rPr lang="en-GB"/>
              <a:t>17/04/2023</a:t>
            </a:r>
          </a:p>
        </p:txBody>
      </p:sp>
      <p:sp>
        <p:nvSpPr>
          <p:cNvPr id="6" name="Footer Placeholder 5">
            <a:extLst>
              <a:ext uri="{FF2B5EF4-FFF2-40B4-BE49-F238E27FC236}">
                <a16:creationId xmlns:a16="http://schemas.microsoft.com/office/drawing/2014/main" id="{789467B9-623A-2D68-C725-479AF014B302}"/>
              </a:ext>
            </a:extLst>
          </p:cNvPr>
          <p:cNvSpPr>
            <a:spLocks noGrp="1"/>
          </p:cNvSpPr>
          <p:nvPr>
            <p:ph type="ftr" sz="quarter" idx="11"/>
          </p:nvPr>
        </p:nvSpPr>
        <p:spPr/>
        <p:txBody>
          <a:bodyPr/>
          <a:lstStyle/>
          <a:p>
            <a:r>
              <a:rPr lang="en-GB"/>
              <a:t>Better Flood Scheme Public Meeting 2023</a:t>
            </a:r>
          </a:p>
        </p:txBody>
      </p:sp>
      <p:sp>
        <p:nvSpPr>
          <p:cNvPr id="7" name="Slide Number Placeholder 6">
            <a:extLst>
              <a:ext uri="{FF2B5EF4-FFF2-40B4-BE49-F238E27FC236}">
                <a16:creationId xmlns:a16="http://schemas.microsoft.com/office/drawing/2014/main" id="{1CBEFB1A-B847-B3D5-B945-5E2CAD5EDA5C}"/>
              </a:ext>
            </a:extLst>
          </p:cNvPr>
          <p:cNvSpPr>
            <a:spLocks noGrp="1"/>
          </p:cNvSpPr>
          <p:nvPr>
            <p:ph type="sldNum" sz="quarter" idx="12"/>
          </p:nvPr>
        </p:nvSpPr>
        <p:spPr/>
        <p:txBody>
          <a:bodyPr/>
          <a:lstStyle/>
          <a:p>
            <a:fld id="{D98E953C-C548-40BC-B2CE-F146270738B4}" type="slidenum">
              <a:rPr lang="en-GB" smtClean="0"/>
              <a:t>43</a:t>
            </a:fld>
            <a:endParaRPr lang="en-GB"/>
          </a:p>
        </p:txBody>
      </p:sp>
      <p:sp>
        <p:nvSpPr>
          <p:cNvPr id="10" name="Title 1">
            <a:extLst>
              <a:ext uri="{FF2B5EF4-FFF2-40B4-BE49-F238E27FC236}">
                <a16:creationId xmlns:a16="http://schemas.microsoft.com/office/drawing/2014/main" id="{7A426370-38ED-C7FE-9366-429F2744CE9D}"/>
              </a:ext>
            </a:extLst>
          </p:cNvPr>
          <p:cNvSpPr txBox="1">
            <a:spLocks noGrp="1"/>
          </p:cNvSpPr>
          <p:nvPr>
            <p:ph type="title"/>
          </p:nvPr>
        </p:nvSpPr>
        <p:spPr>
          <a:xfrm>
            <a:off x="838200" y="586740"/>
            <a:ext cx="10515600" cy="1103948"/>
          </a:xfrm>
          <a:prstGeom prst="rect">
            <a:avLst/>
          </a:prstGeom>
          <a:solidFill>
            <a:srgbClr val="0000FF"/>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solidFill>
                  <a:schemeClr val="bg1"/>
                </a:solidFill>
              </a:rPr>
              <a:t>Reg 25 para 5.3 </a:t>
            </a:r>
            <a:r>
              <a:rPr lang="en-GB" u="sng" dirty="0">
                <a:solidFill>
                  <a:schemeClr val="bg1"/>
                </a:solidFill>
              </a:rPr>
              <a:t>Please provide the reason for not applying locally-lowered beds in modelling proposed bridges</a:t>
            </a:r>
          </a:p>
        </p:txBody>
      </p:sp>
      <p:pic>
        <p:nvPicPr>
          <p:cNvPr id="12" name="Picture 11">
            <a:extLst>
              <a:ext uri="{FF2B5EF4-FFF2-40B4-BE49-F238E27FC236}">
                <a16:creationId xmlns:a16="http://schemas.microsoft.com/office/drawing/2014/main" id="{4C02BE1F-A514-38BA-FCEB-0F3A3A0A4D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8551" y="2389632"/>
            <a:ext cx="4454681" cy="3646038"/>
          </a:xfrm>
          <a:prstGeom prst="rect">
            <a:avLst/>
          </a:prstGeom>
          <a:ln w="25400">
            <a:solidFill>
              <a:schemeClr val="tx1"/>
            </a:solidFill>
          </a:ln>
        </p:spPr>
      </p:pic>
    </p:spTree>
    <p:extLst>
      <p:ext uri="{BB962C8B-B14F-4D97-AF65-F5344CB8AC3E}">
        <p14:creationId xmlns:p14="http://schemas.microsoft.com/office/powerpoint/2010/main" val="1543970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C894CB7-586F-39D1-2C24-5483B9BECA7C}"/>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5992270" y="2022764"/>
            <a:ext cx="5691004" cy="3513070"/>
          </a:xfrm>
          <a:ln>
            <a:solidFill>
              <a:schemeClr val="tx1"/>
            </a:solidFill>
          </a:ln>
        </p:spPr>
      </p:pic>
      <p:sp>
        <p:nvSpPr>
          <p:cNvPr id="4" name="Text Placeholder 3">
            <a:extLst>
              <a:ext uri="{FF2B5EF4-FFF2-40B4-BE49-F238E27FC236}">
                <a16:creationId xmlns:a16="http://schemas.microsoft.com/office/drawing/2014/main" id="{27C07D99-141B-AD16-A9D6-34A9714BF3CC}"/>
              </a:ext>
            </a:extLst>
          </p:cNvPr>
          <p:cNvSpPr>
            <a:spLocks noGrp="1"/>
          </p:cNvSpPr>
          <p:nvPr>
            <p:ph sz="half" idx="2"/>
          </p:nvPr>
        </p:nvSpPr>
        <p:spPr>
          <a:xfrm>
            <a:off x="723900" y="1847849"/>
            <a:ext cx="5181600" cy="4645025"/>
          </a:xfrm>
        </p:spPr>
        <p:txBody>
          <a:bodyPr>
            <a:normAutofit fontScale="85000" lnSpcReduction="20000"/>
          </a:bodyPr>
          <a:lstStyle/>
          <a:p>
            <a:pPr marL="0" indent="0">
              <a:buNone/>
            </a:pPr>
            <a:r>
              <a:rPr lang="en-GB" dirty="0"/>
              <a:t>On 16 February 2021 the applicant’s consulting engineer described the single offline bridge option as a `more elegant solution’, and HOEG asked to see County Highways view of this option.</a:t>
            </a:r>
          </a:p>
          <a:p>
            <a:pPr marL="0" indent="0">
              <a:buNone/>
            </a:pPr>
            <a:r>
              <a:rPr lang="en-GB" dirty="0"/>
              <a:t>The communities can reasonably ask for that response to be made available in the planning process</a:t>
            </a:r>
          </a:p>
          <a:p>
            <a:r>
              <a:rPr lang="en-GB" sz="2000" dirty="0"/>
              <a:t>Biggest flow obstruction in Scheme, </a:t>
            </a:r>
          </a:p>
          <a:p>
            <a:r>
              <a:rPr lang="en-GB" sz="2000" dirty="0"/>
              <a:t>backs up water into South Hinksey and New Hinksey.</a:t>
            </a:r>
          </a:p>
          <a:p>
            <a:r>
              <a:rPr lang="en-GB" sz="2000" dirty="0"/>
              <a:t>Proposed bridging starts to obstruct flood water in a 2-year return period.  </a:t>
            </a:r>
          </a:p>
          <a:p>
            <a:r>
              <a:rPr lang="en-GB" sz="2000" dirty="0"/>
              <a:t>Avoidable by raising the proposed decks less that 1m (shown green) to let the flood flow through.</a:t>
            </a:r>
          </a:p>
          <a:p>
            <a:r>
              <a:rPr lang="en-GB" sz="2000" dirty="0"/>
              <a:t>Even better, a single new bridge constructed on open ground saves three years in construction </a:t>
            </a:r>
          </a:p>
        </p:txBody>
      </p:sp>
      <p:sp>
        <p:nvSpPr>
          <p:cNvPr id="6" name="Date Placeholder 5">
            <a:extLst>
              <a:ext uri="{FF2B5EF4-FFF2-40B4-BE49-F238E27FC236}">
                <a16:creationId xmlns:a16="http://schemas.microsoft.com/office/drawing/2014/main" id="{34DB9835-EDC7-B969-41D6-6D3B4C114ED4}"/>
              </a:ext>
            </a:extLst>
          </p:cNvPr>
          <p:cNvSpPr>
            <a:spLocks noGrp="1"/>
          </p:cNvSpPr>
          <p:nvPr>
            <p:ph type="dt" sz="half" idx="10"/>
          </p:nvPr>
        </p:nvSpPr>
        <p:spPr/>
        <p:txBody>
          <a:bodyPr/>
          <a:lstStyle/>
          <a:p>
            <a:r>
              <a:rPr lang="en-GB"/>
              <a:t>17/04/2023</a:t>
            </a:r>
          </a:p>
        </p:txBody>
      </p:sp>
      <p:sp>
        <p:nvSpPr>
          <p:cNvPr id="7" name="Footer Placeholder 6">
            <a:extLst>
              <a:ext uri="{FF2B5EF4-FFF2-40B4-BE49-F238E27FC236}">
                <a16:creationId xmlns:a16="http://schemas.microsoft.com/office/drawing/2014/main" id="{E33A9A38-9025-7077-92C3-11F3CC3C7E8A}"/>
              </a:ext>
            </a:extLst>
          </p:cNvPr>
          <p:cNvSpPr>
            <a:spLocks noGrp="1"/>
          </p:cNvSpPr>
          <p:nvPr>
            <p:ph type="ftr" sz="quarter" idx="11"/>
          </p:nvPr>
        </p:nvSpPr>
        <p:spPr/>
        <p:txBody>
          <a:bodyPr/>
          <a:lstStyle/>
          <a:p>
            <a:r>
              <a:rPr lang="en-GB"/>
              <a:t>Better Flood Scheme Public Meeting 2023</a:t>
            </a:r>
          </a:p>
        </p:txBody>
      </p:sp>
      <p:sp>
        <p:nvSpPr>
          <p:cNvPr id="8" name="Slide Number Placeholder 7">
            <a:extLst>
              <a:ext uri="{FF2B5EF4-FFF2-40B4-BE49-F238E27FC236}">
                <a16:creationId xmlns:a16="http://schemas.microsoft.com/office/drawing/2014/main" id="{AA2A0498-4C23-9956-AF59-7DF907ADF6A2}"/>
              </a:ext>
            </a:extLst>
          </p:cNvPr>
          <p:cNvSpPr>
            <a:spLocks noGrp="1"/>
          </p:cNvSpPr>
          <p:nvPr>
            <p:ph type="sldNum" sz="quarter" idx="12"/>
          </p:nvPr>
        </p:nvSpPr>
        <p:spPr/>
        <p:txBody>
          <a:bodyPr/>
          <a:lstStyle/>
          <a:p>
            <a:fld id="{D98E953C-C548-40BC-B2CE-F146270738B4}" type="slidenum">
              <a:rPr lang="en-GB" smtClean="0"/>
              <a:t>44</a:t>
            </a:fld>
            <a:endParaRPr lang="en-GB" dirty="0"/>
          </a:p>
        </p:txBody>
      </p:sp>
      <p:sp>
        <p:nvSpPr>
          <p:cNvPr id="11" name="TextBox 10">
            <a:extLst>
              <a:ext uri="{FF2B5EF4-FFF2-40B4-BE49-F238E27FC236}">
                <a16:creationId xmlns:a16="http://schemas.microsoft.com/office/drawing/2014/main" id="{5F38E796-4084-3388-F5EC-CDBE0AC8DD7C}"/>
              </a:ext>
            </a:extLst>
          </p:cNvPr>
          <p:cNvSpPr txBox="1"/>
          <p:nvPr/>
        </p:nvSpPr>
        <p:spPr>
          <a:xfrm>
            <a:off x="5905500" y="5618348"/>
            <a:ext cx="5663248" cy="584775"/>
          </a:xfrm>
          <a:prstGeom prst="rect">
            <a:avLst/>
          </a:prstGeom>
          <a:noFill/>
        </p:spPr>
        <p:txBody>
          <a:bodyPr wrap="square" rtlCol="0">
            <a:spAutoFit/>
          </a:bodyPr>
          <a:lstStyle/>
          <a:p>
            <a:pPr algn="ctr"/>
            <a:r>
              <a:rPr lang="en-GB" sz="1600" dirty="0"/>
              <a:t>Proposed bridging at Old Abingdon Road (red) and  </a:t>
            </a:r>
          </a:p>
          <a:p>
            <a:pPr algn="ctr"/>
            <a:r>
              <a:rPr lang="en-GB" sz="1600" dirty="0"/>
              <a:t>flood-friendly, traffic-friendly alternative (green)</a:t>
            </a:r>
          </a:p>
        </p:txBody>
      </p:sp>
      <p:sp>
        <p:nvSpPr>
          <p:cNvPr id="13" name="Title 1">
            <a:extLst>
              <a:ext uri="{FF2B5EF4-FFF2-40B4-BE49-F238E27FC236}">
                <a16:creationId xmlns:a16="http://schemas.microsoft.com/office/drawing/2014/main" id="{4BF17EC0-E47B-0417-8473-E329701B67E0}"/>
              </a:ext>
            </a:extLst>
          </p:cNvPr>
          <p:cNvSpPr txBox="1">
            <a:spLocks noGrp="1"/>
          </p:cNvSpPr>
          <p:nvPr>
            <p:ph type="title"/>
          </p:nvPr>
        </p:nvSpPr>
        <p:spPr>
          <a:xfrm>
            <a:off x="838200" y="365125"/>
            <a:ext cx="10515600" cy="1325563"/>
          </a:xfrm>
          <a:prstGeom prst="rect">
            <a:avLst/>
          </a:prstGeom>
          <a:solidFill>
            <a:srgbClr val="0000FF"/>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solidFill>
                  <a:schemeClr val="bg1"/>
                </a:solidFill>
              </a:rPr>
              <a:t>Reg 25 </a:t>
            </a:r>
            <a:r>
              <a:rPr lang="en-GB" sz="2800" dirty="0">
                <a:solidFill>
                  <a:schemeClr val="bg1"/>
                </a:solidFill>
              </a:rPr>
              <a:t>para 5.10.2 </a:t>
            </a:r>
            <a:r>
              <a:rPr lang="en-GB" sz="2800" u="sng" dirty="0">
                <a:solidFill>
                  <a:schemeClr val="bg1"/>
                </a:solidFill>
              </a:rPr>
              <a:t>Need </a:t>
            </a:r>
            <a:r>
              <a:rPr lang="en-GB" u="sng" dirty="0">
                <a:solidFill>
                  <a:schemeClr val="bg1"/>
                </a:solidFill>
              </a:rPr>
              <a:t>for single-bridge design at Old Abingdon Road</a:t>
            </a:r>
          </a:p>
        </p:txBody>
      </p:sp>
    </p:spTree>
    <p:extLst>
      <p:ext uri="{BB962C8B-B14F-4D97-AF65-F5344CB8AC3E}">
        <p14:creationId xmlns:p14="http://schemas.microsoft.com/office/powerpoint/2010/main" val="545968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3C8DDD-C89D-3F45-7A00-385238D0C9C2}"/>
              </a:ext>
            </a:extLst>
          </p:cNvPr>
          <p:cNvSpPr>
            <a:spLocks noGrp="1"/>
          </p:cNvSpPr>
          <p:nvPr>
            <p:ph sz="half" idx="2"/>
          </p:nvPr>
        </p:nvSpPr>
        <p:spPr>
          <a:xfrm>
            <a:off x="663355" y="1991042"/>
            <a:ext cx="5247917" cy="4461828"/>
          </a:xfrm>
        </p:spPr>
        <p:txBody>
          <a:bodyPr>
            <a:normAutofit fontScale="92500" lnSpcReduction="10000"/>
          </a:bodyPr>
          <a:lstStyle/>
          <a:p>
            <a:r>
              <a:rPr lang="en-GB" sz="2000" dirty="0"/>
              <a:t>The Scheme directs flood water towards a 550m-long stretch of railway line.</a:t>
            </a:r>
          </a:p>
          <a:p>
            <a:r>
              <a:rPr lang="en-GB" sz="2000" dirty="0"/>
              <a:t>This is relevant because:</a:t>
            </a:r>
          </a:p>
          <a:p>
            <a:pPr marL="800100" lvl="1" indent="-342900"/>
            <a:r>
              <a:rPr lang="en-GB" sz="1600" dirty="0"/>
              <a:t>National rail infrastructure  </a:t>
            </a:r>
          </a:p>
          <a:p>
            <a:pPr marL="800100" lvl="1" indent="-342900"/>
            <a:r>
              <a:rPr lang="en-GB" sz="1600" dirty="0"/>
              <a:t>Oxford’s economy depends on railway  servicing of the BMW Mini Plant</a:t>
            </a:r>
          </a:p>
          <a:p>
            <a:pPr marL="800100" lvl="1" indent="-342900"/>
            <a:r>
              <a:rPr lang="en-GB" sz="1600" dirty="0"/>
              <a:t>Oxford will use this line for passenger service to Cowley Station;</a:t>
            </a:r>
          </a:p>
          <a:p>
            <a:r>
              <a:rPr lang="en-GB" sz="2000" dirty="0"/>
              <a:t>The alternative is to take the water under the railway (image opposite). A viaduct can logically be constructed one track at a time because of an extra track.</a:t>
            </a:r>
          </a:p>
          <a:p>
            <a:r>
              <a:rPr lang="en-GB" sz="2000" dirty="0"/>
              <a:t>The communities can reasonably ask for the planning process to include a statement from a Network Rail chartered engineer that the present design has no avoidable risk for the railway.</a:t>
            </a:r>
          </a:p>
        </p:txBody>
      </p:sp>
      <p:sp>
        <p:nvSpPr>
          <p:cNvPr id="7" name="Date Placeholder 6">
            <a:extLst>
              <a:ext uri="{FF2B5EF4-FFF2-40B4-BE49-F238E27FC236}">
                <a16:creationId xmlns:a16="http://schemas.microsoft.com/office/drawing/2014/main" id="{8A293382-6DE1-CE66-4869-1186A9B32E49}"/>
              </a:ext>
            </a:extLst>
          </p:cNvPr>
          <p:cNvSpPr>
            <a:spLocks noGrp="1"/>
          </p:cNvSpPr>
          <p:nvPr>
            <p:ph type="dt" sz="half" idx="10"/>
          </p:nvPr>
        </p:nvSpPr>
        <p:spPr/>
        <p:txBody>
          <a:bodyPr/>
          <a:lstStyle/>
          <a:p>
            <a:r>
              <a:rPr lang="en-GB"/>
              <a:t>17/04/2023</a:t>
            </a:r>
          </a:p>
        </p:txBody>
      </p:sp>
      <p:sp>
        <p:nvSpPr>
          <p:cNvPr id="8" name="Footer Placeholder 7">
            <a:extLst>
              <a:ext uri="{FF2B5EF4-FFF2-40B4-BE49-F238E27FC236}">
                <a16:creationId xmlns:a16="http://schemas.microsoft.com/office/drawing/2014/main" id="{FE7F6EFC-639C-F1F1-E584-696671B2DA1E}"/>
              </a:ext>
            </a:extLst>
          </p:cNvPr>
          <p:cNvSpPr>
            <a:spLocks noGrp="1"/>
          </p:cNvSpPr>
          <p:nvPr>
            <p:ph type="ftr" sz="quarter" idx="11"/>
          </p:nvPr>
        </p:nvSpPr>
        <p:spPr/>
        <p:txBody>
          <a:bodyPr/>
          <a:lstStyle/>
          <a:p>
            <a:r>
              <a:rPr lang="en-GB"/>
              <a:t>Better Flood Scheme Public Meeting 2023</a:t>
            </a:r>
          </a:p>
        </p:txBody>
      </p:sp>
      <p:sp>
        <p:nvSpPr>
          <p:cNvPr id="9" name="Slide Number Placeholder 8">
            <a:extLst>
              <a:ext uri="{FF2B5EF4-FFF2-40B4-BE49-F238E27FC236}">
                <a16:creationId xmlns:a16="http://schemas.microsoft.com/office/drawing/2014/main" id="{41A78626-135A-5D1B-8AE8-28AF5CA15622}"/>
              </a:ext>
            </a:extLst>
          </p:cNvPr>
          <p:cNvSpPr>
            <a:spLocks noGrp="1"/>
          </p:cNvSpPr>
          <p:nvPr>
            <p:ph type="sldNum" sz="quarter" idx="12"/>
          </p:nvPr>
        </p:nvSpPr>
        <p:spPr/>
        <p:txBody>
          <a:bodyPr/>
          <a:lstStyle/>
          <a:p>
            <a:fld id="{D98E953C-C548-40BC-B2CE-F146270738B4}" type="slidenum">
              <a:rPr lang="en-GB" smtClean="0"/>
              <a:t>45</a:t>
            </a:fld>
            <a:endParaRPr lang="en-GB"/>
          </a:p>
        </p:txBody>
      </p:sp>
      <p:sp>
        <p:nvSpPr>
          <p:cNvPr id="11" name="Title 1">
            <a:extLst>
              <a:ext uri="{FF2B5EF4-FFF2-40B4-BE49-F238E27FC236}">
                <a16:creationId xmlns:a16="http://schemas.microsoft.com/office/drawing/2014/main" id="{96E4933B-BC95-BDD5-C920-320532F4CEA3}"/>
              </a:ext>
            </a:extLst>
          </p:cNvPr>
          <p:cNvSpPr txBox="1">
            <a:spLocks noGrp="1"/>
          </p:cNvSpPr>
          <p:nvPr>
            <p:ph type="title"/>
          </p:nvPr>
        </p:nvSpPr>
        <p:spPr>
          <a:xfrm>
            <a:off x="579120" y="405130"/>
            <a:ext cx="10515600" cy="1134428"/>
          </a:xfrm>
          <a:prstGeom prst="rect">
            <a:avLst/>
          </a:prstGeom>
          <a:solidFill>
            <a:srgbClr val="0000FF"/>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solidFill>
                  <a:schemeClr val="bg1"/>
                </a:solidFill>
              </a:rPr>
              <a:t>Reg 25 para 5.10.3 </a:t>
            </a:r>
            <a:r>
              <a:rPr lang="en-GB" u="sng" dirty="0">
                <a:solidFill>
                  <a:schemeClr val="bg1"/>
                </a:solidFill>
              </a:rPr>
              <a:t>Need for protection of the railway at Kendall Copse East</a:t>
            </a:r>
          </a:p>
        </p:txBody>
      </p:sp>
      <p:pic>
        <p:nvPicPr>
          <p:cNvPr id="3" name="Picture 2">
            <a:extLst>
              <a:ext uri="{FF2B5EF4-FFF2-40B4-BE49-F238E27FC236}">
                <a16:creationId xmlns:a16="http://schemas.microsoft.com/office/drawing/2014/main" id="{A20DB02D-FF7B-61AF-3858-3D55705603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9821" y="2546793"/>
            <a:ext cx="5972858" cy="3358073"/>
          </a:xfrm>
          <a:prstGeom prst="rect">
            <a:avLst/>
          </a:prstGeom>
        </p:spPr>
      </p:pic>
    </p:spTree>
    <p:extLst>
      <p:ext uri="{BB962C8B-B14F-4D97-AF65-F5344CB8AC3E}">
        <p14:creationId xmlns:p14="http://schemas.microsoft.com/office/powerpoint/2010/main" val="2639997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5B211D-12F2-2BC4-EFE1-FAD0870019EB}"/>
              </a:ext>
            </a:extLst>
          </p:cNvPr>
          <p:cNvSpPr>
            <a:spLocks noGrp="1"/>
          </p:cNvSpPr>
          <p:nvPr>
            <p:ph idx="1"/>
          </p:nvPr>
        </p:nvSpPr>
        <p:spPr>
          <a:xfrm>
            <a:off x="671462" y="1929547"/>
            <a:ext cx="6172200" cy="4147980"/>
          </a:xfrm>
        </p:spPr>
        <p:txBody>
          <a:bodyPr>
            <a:normAutofit/>
          </a:bodyPr>
          <a:lstStyle/>
          <a:p>
            <a:pPr marL="0" indent="0">
              <a:buNone/>
            </a:pPr>
            <a:r>
              <a:rPr lang="en-GB" sz="2400" dirty="0"/>
              <a:t>Scheme has not provided a floodplain compensation analysis (FCA). For example:</a:t>
            </a:r>
          </a:p>
          <a:p>
            <a:r>
              <a:rPr lang="en-GB" sz="2000" dirty="0"/>
              <a:t>At New Hinksey the scheme is putting an earth bank round 10 hectares of floodplain, sacrificing 100,000 cubic metres of flood storage.  </a:t>
            </a:r>
          </a:p>
          <a:p>
            <a:r>
              <a:rPr lang="en-GB" sz="2000" dirty="0"/>
              <a:t>Without this, the east floodplain would gain an extra 5% alleviation effect.</a:t>
            </a:r>
          </a:p>
          <a:p>
            <a:r>
              <a:rPr lang="en-GB" sz="2000" dirty="0"/>
              <a:t>Function of bank could be achieved with a low masonry wall along Abingdon Road back of footway</a:t>
            </a:r>
          </a:p>
          <a:p>
            <a:pPr marL="0" indent="0">
              <a:buNone/>
            </a:pPr>
            <a:r>
              <a:rPr lang="en-GB" sz="2000" dirty="0"/>
              <a:t>The communities can reasonably ask for the Peer Reviewer to assess the extent to which this embanking degrades performance of the scheme </a:t>
            </a:r>
          </a:p>
        </p:txBody>
      </p:sp>
      <p:sp>
        <p:nvSpPr>
          <p:cNvPr id="4" name="Text Placeholder 3">
            <a:extLst>
              <a:ext uri="{FF2B5EF4-FFF2-40B4-BE49-F238E27FC236}">
                <a16:creationId xmlns:a16="http://schemas.microsoft.com/office/drawing/2014/main" id="{F9C498B4-8375-4413-133B-6DCE67A9C6EB}"/>
              </a:ext>
            </a:extLst>
          </p:cNvPr>
          <p:cNvSpPr>
            <a:spLocks noGrp="1"/>
          </p:cNvSpPr>
          <p:nvPr>
            <p:ph type="body" sz="half" idx="2"/>
          </p:nvPr>
        </p:nvSpPr>
        <p:spPr>
          <a:xfrm>
            <a:off x="7109302" y="1897380"/>
            <a:ext cx="3932237" cy="3811588"/>
          </a:xfrm>
        </p:spPr>
        <p:txBody>
          <a:bodyPr/>
          <a:lstStyle/>
          <a:p>
            <a:endParaRPr lang="en-GB" dirty="0"/>
          </a:p>
        </p:txBody>
      </p:sp>
      <p:sp>
        <p:nvSpPr>
          <p:cNvPr id="5" name="Date Placeholder 4">
            <a:extLst>
              <a:ext uri="{FF2B5EF4-FFF2-40B4-BE49-F238E27FC236}">
                <a16:creationId xmlns:a16="http://schemas.microsoft.com/office/drawing/2014/main" id="{ABE5BCDB-A875-9A99-C03E-CA3C5AE0C363}"/>
              </a:ext>
            </a:extLst>
          </p:cNvPr>
          <p:cNvSpPr>
            <a:spLocks noGrp="1"/>
          </p:cNvSpPr>
          <p:nvPr>
            <p:ph type="dt" sz="half" idx="10"/>
          </p:nvPr>
        </p:nvSpPr>
        <p:spPr/>
        <p:txBody>
          <a:bodyPr/>
          <a:lstStyle/>
          <a:p>
            <a:r>
              <a:rPr lang="en-GB"/>
              <a:t>17/04/2023</a:t>
            </a:r>
          </a:p>
        </p:txBody>
      </p:sp>
      <p:sp>
        <p:nvSpPr>
          <p:cNvPr id="6" name="Footer Placeholder 5">
            <a:extLst>
              <a:ext uri="{FF2B5EF4-FFF2-40B4-BE49-F238E27FC236}">
                <a16:creationId xmlns:a16="http://schemas.microsoft.com/office/drawing/2014/main" id="{F3C8CE41-B391-0A2A-896B-B67BE881A308}"/>
              </a:ext>
            </a:extLst>
          </p:cNvPr>
          <p:cNvSpPr>
            <a:spLocks noGrp="1"/>
          </p:cNvSpPr>
          <p:nvPr>
            <p:ph type="ftr" sz="quarter" idx="11"/>
          </p:nvPr>
        </p:nvSpPr>
        <p:spPr/>
        <p:txBody>
          <a:bodyPr/>
          <a:lstStyle/>
          <a:p>
            <a:r>
              <a:rPr lang="en-GB"/>
              <a:t>Better Flood Scheme Public Meeting 2023</a:t>
            </a:r>
          </a:p>
        </p:txBody>
      </p:sp>
      <p:sp>
        <p:nvSpPr>
          <p:cNvPr id="7" name="Slide Number Placeholder 6">
            <a:extLst>
              <a:ext uri="{FF2B5EF4-FFF2-40B4-BE49-F238E27FC236}">
                <a16:creationId xmlns:a16="http://schemas.microsoft.com/office/drawing/2014/main" id="{EAD27E14-3F2A-D04B-0178-8297B504EF37}"/>
              </a:ext>
            </a:extLst>
          </p:cNvPr>
          <p:cNvSpPr>
            <a:spLocks noGrp="1"/>
          </p:cNvSpPr>
          <p:nvPr>
            <p:ph type="sldNum" sz="quarter" idx="12"/>
          </p:nvPr>
        </p:nvSpPr>
        <p:spPr/>
        <p:txBody>
          <a:bodyPr/>
          <a:lstStyle/>
          <a:p>
            <a:fld id="{D98E953C-C548-40BC-B2CE-F146270738B4}" type="slidenum">
              <a:rPr lang="en-GB" smtClean="0"/>
              <a:t>46</a:t>
            </a:fld>
            <a:endParaRPr lang="en-GB" dirty="0"/>
          </a:p>
        </p:txBody>
      </p:sp>
      <p:sp>
        <p:nvSpPr>
          <p:cNvPr id="8" name="Title 1">
            <a:extLst>
              <a:ext uri="{FF2B5EF4-FFF2-40B4-BE49-F238E27FC236}">
                <a16:creationId xmlns:a16="http://schemas.microsoft.com/office/drawing/2014/main" id="{47B44324-5C90-DEB8-9A11-D977FFE7C6CC}"/>
              </a:ext>
            </a:extLst>
          </p:cNvPr>
          <p:cNvSpPr txBox="1">
            <a:spLocks noGrp="1"/>
          </p:cNvSpPr>
          <p:nvPr>
            <p:ph type="title"/>
          </p:nvPr>
        </p:nvSpPr>
        <p:spPr>
          <a:xfrm>
            <a:off x="838200" y="412115"/>
            <a:ext cx="10818812" cy="1005840"/>
          </a:xfrm>
          <a:prstGeom prst="rect">
            <a:avLst/>
          </a:prstGeom>
          <a:solidFill>
            <a:srgbClr val="0000FF"/>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sz="2800" dirty="0">
                <a:solidFill>
                  <a:schemeClr val="bg1"/>
                </a:solidFill>
              </a:rPr>
              <a:t>Reg 25 para 5.10.4 </a:t>
            </a:r>
            <a:r>
              <a:rPr lang="en-GB" sz="2800" u="sng" dirty="0">
                <a:solidFill>
                  <a:schemeClr val="bg1"/>
                </a:solidFill>
              </a:rPr>
              <a:t>Need for formal floodplain compensation analysis</a:t>
            </a:r>
          </a:p>
        </p:txBody>
      </p:sp>
      <p:pic>
        <p:nvPicPr>
          <p:cNvPr id="10" name="Picture 9">
            <a:extLst>
              <a:ext uri="{FF2B5EF4-FFF2-40B4-BE49-F238E27FC236}">
                <a16:creationId xmlns:a16="http://schemas.microsoft.com/office/drawing/2014/main" id="{3B4491BA-5D36-DA32-B92F-6DEB33288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4955" y="2163876"/>
            <a:ext cx="4347724" cy="3057303"/>
          </a:xfrm>
          <a:prstGeom prst="rect">
            <a:avLst/>
          </a:prstGeom>
        </p:spPr>
      </p:pic>
      <p:sp>
        <p:nvSpPr>
          <p:cNvPr id="11" name="TextBox 10">
            <a:extLst>
              <a:ext uri="{FF2B5EF4-FFF2-40B4-BE49-F238E27FC236}">
                <a16:creationId xmlns:a16="http://schemas.microsoft.com/office/drawing/2014/main" id="{4EE80E4E-2346-DDCB-B343-4BEAFFE9DD45}"/>
              </a:ext>
            </a:extLst>
          </p:cNvPr>
          <p:cNvSpPr txBox="1"/>
          <p:nvPr/>
        </p:nvSpPr>
        <p:spPr>
          <a:xfrm>
            <a:off x="7135147" y="5801777"/>
            <a:ext cx="4547710" cy="584775"/>
          </a:xfrm>
          <a:prstGeom prst="rect">
            <a:avLst/>
          </a:prstGeom>
          <a:noFill/>
        </p:spPr>
        <p:txBody>
          <a:bodyPr wrap="square" rtlCol="0">
            <a:spAutoFit/>
          </a:bodyPr>
          <a:lstStyle/>
          <a:p>
            <a:pPr algn="ctr"/>
            <a:r>
              <a:rPr lang="en-GB" sz="1600" dirty="0"/>
              <a:t>Floodplain compensation analysis provided  by City Council for Seacourt  Park and Ride extension</a:t>
            </a:r>
          </a:p>
        </p:txBody>
      </p:sp>
    </p:spTree>
    <p:extLst>
      <p:ext uri="{BB962C8B-B14F-4D97-AF65-F5344CB8AC3E}">
        <p14:creationId xmlns:p14="http://schemas.microsoft.com/office/powerpoint/2010/main" val="1004174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C87A22-CB46-EEF4-1E7A-FC9F65A25F14}"/>
              </a:ext>
            </a:extLst>
          </p:cNvPr>
          <p:cNvSpPr>
            <a:spLocks noGrp="1"/>
          </p:cNvSpPr>
          <p:nvPr>
            <p:ph idx="1"/>
          </p:nvPr>
        </p:nvSpPr>
        <p:spPr>
          <a:xfrm>
            <a:off x="6125029" y="2240870"/>
            <a:ext cx="5259388" cy="3325359"/>
          </a:xfrm>
        </p:spPr>
        <p:txBody>
          <a:bodyPr>
            <a:normAutofit fontScale="70000" lnSpcReduction="20000"/>
          </a:bodyPr>
          <a:lstStyle/>
          <a:p>
            <a:pPr marL="0" indent="0">
              <a:buNone/>
            </a:pPr>
            <a:r>
              <a:rPr lang="en-GB" dirty="0"/>
              <a:t>Applicant’s response to peer review</a:t>
            </a:r>
          </a:p>
          <a:p>
            <a:r>
              <a:rPr lang="en-GB" dirty="0"/>
              <a:t>`</a:t>
            </a:r>
            <a:r>
              <a:rPr lang="en-GB" dirty="0">
                <a:solidFill>
                  <a:srgbClr val="0070C0"/>
                </a:solidFill>
              </a:rPr>
              <a:t>Based on the hardware available at the time [2018] the run times for 2D grids smaller than 10m were prohibitive.</a:t>
            </a:r>
          </a:p>
          <a:p>
            <a:r>
              <a:rPr lang="en-GB" dirty="0">
                <a:solidFill>
                  <a:srgbClr val="0070C0"/>
                </a:solidFill>
              </a:rPr>
              <a:t>…. attempts [to reduce run time on a GPI machine] were unsuccessful and resulted in unreliable performance of the model. </a:t>
            </a:r>
          </a:p>
          <a:p>
            <a:r>
              <a:rPr lang="en-GB" dirty="0">
                <a:solidFill>
                  <a:srgbClr val="0070C0"/>
                </a:solidFill>
              </a:rPr>
              <a:t>Considerable time was spent unsuccessfully trying to determine the reasons for this, including discussions with the TUFLOW support service.’</a:t>
            </a:r>
          </a:p>
          <a:p>
            <a:endParaRPr lang="en-GB" dirty="0"/>
          </a:p>
        </p:txBody>
      </p:sp>
      <p:sp>
        <p:nvSpPr>
          <p:cNvPr id="4" name="Text Placeholder 3">
            <a:extLst>
              <a:ext uri="{FF2B5EF4-FFF2-40B4-BE49-F238E27FC236}">
                <a16:creationId xmlns:a16="http://schemas.microsoft.com/office/drawing/2014/main" id="{4A392143-C8E4-0168-90DE-F720E7F565E6}"/>
              </a:ext>
            </a:extLst>
          </p:cNvPr>
          <p:cNvSpPr>
            <a:spLocks noGrp="1"/>
          </p:cNvSpPr>
          <p:nvPr>
            <p:ph type="body" sz="half" idx="2"/>
          </p:nvPr>
        </p:nvSpPr>
        <p:spPr>
          <a:xfrm>
            <a:off x="458561" y="1662340"/>
            <a:ext cx="5532664" cy="4795610"/>
          </a:xfrm>
        </p:spPr>
        <p:txBody>
          <a:bodyPr>
            <a:normAutofit/>
          </a:bodyPr>
          <a:lstStyle/>
          <a:p>
            <a:endParaRPr lang="en-GB" sz="1800" dirty="0"/>
          </a:p>
          <a:p>
            <a:r>
              <a:rPr lang="en-GB" sz="2400" b="1" dirty="0"/>
              <a:t>Modelling domains </a:t>
            </a:r>
          </a:p>
          <a:p>
            <a:r>
              <a:rPr lang="en-GB" sz="2400"/>
              <a:t>The Environment </a:t>
            </a:r>
            <a:r>
              <a:rPr lang="en-GB" sz="2400" dirty="0"/>
              <a:t>Agency is on record that the proposed meadowland channel design has never been tried on this scale.</a:t>
            </a:r>
          </a:p>
          <a:p>
            <a:r>
              <a:rPr lang="en-GB" sz="2400" dirty="0"/>
              <a:t>The communities can reasonably ask for the Peer Reviewer to assess whether the applicant’s response on their modelling (opposite) justifies the experimental design of the meadowland channels, given  the scale of ecological and landscape damage we have heard.</a:t>
            </a:r>
          </a:p>
        </p:txBody>
      </p:sp>
      <p:sp>
        <p:nvSpPr>
          <p:cNvPr id="5" name="Title 1">
            <a:extLst>
              <a:ext uri="{FF2B5EF4-FFF2-40B4-BE49-F238E27FC236}">
                <a16:creationId xmlns:a16="http://schemas.microsoft.com/office/drawing/2014/main" id="{8C573DF4-AB33-4B38-408D-E87DE1B61EF0}"/>
              </a:ext>
            </a:extLst>
          </p:cNvPr>
          <p:cNvSpPr txBox="1">
            <a:spLocks/>
          </p:cNvSpPr>
          <p:nvPr/>
        </p:nvSpPr>
        <p:spPr>
          <a:xfrm>
            <a:off x="544285" y="312965"/>
            <a:ext cx="11502571" cy="997857"/>
          </a:xfrm>
          <a:prstGeom prst="rect">
            <a:avLst/>
          </a:prstGeom>
          <a:solidFill>
            <a:srgbClr val="0000FF"/>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solidFill>
                  <a:schemeClr val="bg1"/>
                </a:solidFill>
              </a:rPr>
              <a:t>Reg 25 para  </a:t>
            </a:r>
            <a:r>
              <a:rPr lang="en-GB" sz="2800" dirty="0">
                <a:solidFill>
                  <a:schemeClr val="bg1"/>
                </a:solidFill>
              </a:rPr>
              <a:t>6.2 </a:t>
            </a:r>
            <a:r>
              <a:rPr lang="en-GB" sz="2800" u="sng" dirty="0">
                <a:solidFill>
                  <a:schemeClr val="bg1"/>
                </a:solidFill>
                <a:effectLst/>
                <a:ea typeface="Calibri" panose="020F0502020204030204" pitchFamily="34" charset="0"/>
                <a:cs typeface="Times New Roman" panose="02020603050405020304" pitchFamily="18" charset="0"/>
              </a:rPr>
              <a:t>Please simulate a </a:t>
            </a:r>
            <a:r>
              <a:rPr lang="en-GB" sz="2800" i="1" u="sng" dirty="0">
                <a:solidFill>
                  <a:schemeClr val="bg1"/>
                </a:solidFill>
                <a:effectLst/>
                <a:ea typeface="Calibri" panose="020F0502020204030204" pitchFamily="34" charset="0"/>
                <a:cs typeface="Times New Roman" panose="02020603050405020304" pitchFamily="18" charset="0"/>
              </a:rPr>
              <a:t>higher resolution or multi-domain set up</a:t>
            </a:r>
            <a:endParaRPr lang="en-GB" sz="2800" u="sng" dirty="0">
              <a:solidFill>
                <a:schemeClr val="bg1"/>
              </a:solidFill>
            </a:endParaRPr>
          </a:p>
        </p:txBody>
      </p:sp>
      <p:sp>
        <p:nvSpPr>
          <p:cNvPr id="6" name="Date Placeholder 5">
            <a:extLst>
              <a:ext uri="{FF2B5EF4-FFF2-40B4-BE49-F238E27FC236}">
                <a16:creationId xmlns:a16="http://schemas.microsoft.com/office/drawing/2014/main" id="{DB477096-5844-4D84-F268-3A646E5AF98A}"/>
              </a:ext>
            </a:extLst>
          </p:cNvPr>
          <p:cNvSpPr>
            <a:spLocks noGrp="1"/>
          </p:cNvSpPr>
          <p:nvPr>
            <p:ph type="dt" sz="half" idx="10"/>
          </p:nvPr>
        </p:nvSpPr>
        <p:spPr/>
        <p:txBody>
          <a:bodyPr/>
          <a:lstStyle/>
          <a:p>
            <a:r>
              <a:rPr lang="en-GB"/>
              <a:t>17/04/2023</a:t>
            </a:r>
          </a:p>
        </p:txBody>
      </p:sp>
      <p:sp>
        <p:nvSpPr>
          <p:cNvPr id="7" name="Footer Placeholder 6">
            <a:extLst>
              <a:ext uri="{FF2B5EF4-FFF2-40B4-BE49-F238E27FC236}">
                <a16:creationId xmlns:a16="http://schemas.microsoft.com/office/drawing/2014/main" id="{2E52C159-28B8-1C43-95B1-9FB1EA0E4DD6}"/>
              </a:ext>
            </a:extLst>
          </p:cNvPr>
          <p:cNvSpPr>
            <a:spLocks noGrp="1"/>
          </p:cNvSpPr>
          <p:nvPr>
            <p:ph type="ftr" sz="quarter" idx="11"/>
          </p:nvPr>
        </p:nvSpPr>
        <p:spPr/>
        <p:txBody>
          <a:bodyPr/>
          <a:lstStyle/>
          <a:p>
            <a:r>
              <a:rPr lang="en-GB"/>
              <a:t>Better Flood Scheme Public Meeting 2023</a:t>
            </a:r>
          </a:p>
        </p:txBody>
      </p:sp>
      <p:sp>
        <p:nvSpPr>
          <p:cNvPr id="8" name="Slide Number Placeholder 7">
            <a:extLst>
              <a:ext uri="{FF2B5EF4-FFF2-40B4-BE49-F238E27FC236}">
                <a16:creationId xmlns:a16="http://schemas.microsoft.com/office/drawing/2014/main" id="{61377A35-CDE2-103E-A943-967D0A03C214}"/>
              </a:ext>
            </a:extLst>
          </p:cNvPr>
          <p:cNvSpPr>
            <a:spLocks noGrp="1"/>
          </p:cNvSpPr>
          <p:nvPr>
            <p:ph type="sldNum" sz="quarter" idx="12"/>
          </p:nvPr>
        </p:nvSpPr>
        <p:spPr/>
        <p:txBody>
          <a:bodyPr/>
          <a:lstStyle/>
          <a:p>
            <a:fld id="{D98E953C-C548-40BC-B2CE-F146270738B4}" type="slidenum">
              <a:rPr lang="en-GB" smtClean="0"/>
              <a:t>47</a:t>
            </a:fld>
            <a:endParaRPr lang="en-GB"/>
          </a:p>
        </p:txBody>
      </p:sp>
    </p:spTree>
    <p:extLst>
      <p:ext uri="{BB962C8B-B14F-4D97-AF65-F5344CB8AC3E}">
        <p14:creationId xmlns:p14="http://schemas.microsoft.com/office/powerpoint/2010/main" val="2143398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DD99-92C7-0C92-AD6D-9A96626481BB}"/>
              </a:ext>
            </a:extLst>
          </p:cNvPr>
          <p:cNvSpPr>
            <a:spLocks noGrp="1"/>
          </p:cNvSpPr>
          <p:nvPr>
            <p:ph type="title"/>
          </p:nvPr>
        </p:nvSpPr>
        <p:spPr>
          <a:solidFill>
            <a:srgbClr val="0000FF"/>
          </a:solidFill>
        </p:spPr>
        <p:txBody>
          <a:bodyPr>
            <a:normAutofit/>
          </a:bodyPr>
          <a:lstStyle/>
          <a:p>
            <a:pPr algn="ctr"/>
            <a:r>
              <a:rPr lang="en-GB" sz="4000" dirty="0">
                <a:solidFill>
                  <a:schemeClr val="bg1"/>
                </a:solidFill>
              </a:rPr>
              <a:t>Is this good enough to expect our cooperation?</a:t>
            </a:r>
          </a:p>
        </p:txBody>
      </p:sp>
      <p:sp>
        <p:nvSpPr>
          <p:cNvPr id="8" name="Content Placeholder 7">
            <a:extLst>
              <a:ext uri="{FF2B5EF4-FFF2-40B4-BE49-F238E27FC236}">
                <a16:creationId xmlns:a16="http://schemas.microsoft.com/office/drawing/2014/main" id="{BCA6FF13-9553-AFCC-EBF9-48A5CDB60A5F}"/>
              </a:ext>
            </a:extLst>
          </p:cNvPr>
          <p:cNvSpPr>
            <a:spLocks noGrp="1"/>
          </p:cNvSpPr>
          <p:nvPr>
            <p:ph idx="1"/>
          </p:nvPr>
        </p:nvSpPr>
        <p:spPr/>
        <p:txBody>
          <a:bodyPr>
            <a:normAutofit fontScale="92500" lnSpcReduction="10000"/>
          </a:bodyPr>
          <a:lstStyle/>
          <a:p>
            <a:pPr marL="514350" indent="-514350">
              <a:buFont typeface="+mj-lt"/>
              <a:buAutoNum type="arabicPeriod"/>
            </a:pPr>
            <a:r>
              <a:rPr lang="en-GB" dirty="0"/>
              <a:t>Given the evidence of under-resourced and `unsuccessful‘ modelling, HOEG has forewarned Oxfordshire County Council’s flood officer of gaps in the Regulation 25 responses.</a:t>
            </a:r>
          </a:p>
          <a:p>
            <a:pPr marL="514350" indent="-514350">
              <a:buFont typeface="+mj-lt"/>
              <a:buAutoNum type="arabicPeriod"/>
            </a:pPr>
            <a:r>
              <a:rPr lang="en-GB" dirty="0"/>
              <a:t>The communities can reasonably ask for the Peer Reviewer to provide a expert opinion on: the even-handedness of the comparison process; the reliability of the modelling; and any degrading of floodplain storage, also written statements from County Highways and Network Rail on the remainder.</a:t>
            </a:r>
          </a:p>
          <a:p>
            <a:pPr marL="514350" indent="-514350">
              <a:buFont typeface="+mj-lt"/>
              <a:buAutoNum type="arabicPeriod"/>
            </a:pPr>
            <a:r>
              <a:rPr lang="en-GB" dirty="0"/>
              <a:t>HOEG has drafted such a letter that will go out before the deadline of midnight tonight, adding any thoughts from this meeting, thereby formally alerting the planning authority to expect further comment from yourselves. </a:t>
            </a:r>
          </a:p>
        </p:txBody>
      </p:sp>
      <p:sp>
        <p:nvSpPr>
          <p:cNvPr id="5" name="Date Placeholder 4">
            <a:extLst>
              <a:ext uri="{FF2B5EF4-FFF2-40B4-BE49-F238E27FC236}">
                <a16:creationId xmlns:a16="http://schemas.microsoft.com/office/drawing/2014/main" id="{CA794634-77F3-990A-F845-64B1477CDF2D}"/>
              </a:ext>
            </a:extLst>
          </p:cNvPr>
          <p:cNvSpPr>
            <a:spLocks noGrp="1"/>
          </p:cNvSpPr>
          <p:nvPr>
            <p:ph type="dt" sz="half" idx="10"/>
          </p:nvPr>
        </p:nvSpPr>
        <p:spPr/>
        <p:txBody>
          <a:bodyPr/>
          <a:lstStyle/>
          <a:p>
            <a:r>
              <a:rPr lang="en-GB"/>
              <a:t>17/04/2023</a:t>
            </a:r>
          </a:p>
        </p:txBody>
      </p:sp>
      <p:sp>
        <p:nvSpPr>
          <p:cNvPr id="6" name="Footer Placeholder 5">
            <a:extLst>
              <a:ext uri="{FF2B5EF4-FFF2-40B4-BE49-F238E27FC236}">
                <a16:creationId xmlns:a16="http://schemas.microsoft.com/office/drawing/2014/main" id="{82760415-FB2B-6EE1-B5E7-C6FE00F85761}"/>
              </a:ext>
            </a:extLst>
          </p:cNvPr>
          <p:cNvSpPr>
            <a:spLocks noGrp="1"/>
          </p:cNvSpPr>
          <p:nvPr>
            <p:ph type="ftr" sz="quarter" idx="11"/>
          </p:nvPr>
        </p:nvSpPr>
        <p:spPr/>
        <p:txBody>
          <a:bodyPr/>
          <a:lstStyle/>
          <a:p>
            <a:r>
              <a:rPr lang="en-GB"/>
              <a:t>Better Flood Scheme Public Meeting 2023</a:t>
            </a:r>
          </a:p>
        </p:txBody>
      </p:sp>
      <p:sp>
        <p:nvSpPr>
          <p:cNvPr id="7" name="Slide Number Placeholder 6">
            <a:extLst>
              <a:ext uri="{FF2B5EF4-FFF2-40B4-BE49-F238E27FC236}">
                <a16:creationId xmlns:a16="http://schemas.microsoft.com/office/drawing/2014/main" id="{426E9CAF-AC64-EB29-9141-964A4615C82B}"/>
              </a:ext>
            </a:extLst>
          </p:cNvPr>
          <p:cNvSpPr>
            <a:spLocks noGrp="1"/>
          </p:cNvSpPr>
          <p:nvPr>
            <p:ph type="sldNum" sz="quarter" idx="12"/>
          </p:nvPr>
        </p:nvSpPr>
        <p:spPr/>
        <p:txBody>
          <a:bodyPr/>
          <a:lstStyle/>
          <a:p>
            <a:fld id="{D98E953C-C548-40BC-B2CE-F146270738B4}" type="slidenum">
              <a:rPr lang="en-GB" smtClean="0"/>
              <a:t>48</a:t>
            </a:fld>
            <a:endParaRPr lang="en-GB"/>
          </a:p>
        </p:txBody>
      </p:sp>
    </p:spTree>
    <p:extLst>
      <p:ext uri="{BB962C8B-B14F-4D97-AF65-F5344CB8AC3E}">
        <p14:creationId xmlns:p14="http://schemas.microsoft.com/office/powerpoint/2010/main" val="2628367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AF09-C334-2167-1840-FFA307C1D1B8}"/>
              </a:ext>
            </a:extLst>
          </p:cNvPr>
          <p:cNvSpPr>
            <a:spLocks noGrp="1"/>
          </p:cNvSpPr>
          <p:nvPr>
            <p:ph type="ctrTitle"/>
          </p:nvPr>
        </p:nvSpPr>
        <p:spPr/>
        <p:txBody>
          <a:bodyPr>
            <a:normAutofit fontScale="90000"/>
          </a:bodyPr>
          <a:lstStyle/>
          <a:p>
            <a:r>
              <a:rPr lang="en-GB" dirty="0"/>
              <a:t>NEXT STEPS</a:t>
            </a:r>
            <a:br>
              <a:rPr lang="en-GB" dirty="0"/>
            </a:br>
            <a:r>
              <a:rPr lang="en-GB" dirty="0"/>
              <a:t>How to comment</a:t>
            </a:r>
            <a:br>
              <a:rPr lang="en-GB" dirty="0"/>
            </a:br>
            <a:endParaRPr lang="en-GB" dirty="0"/>
          </a:p>
        </p:txBody>
      </p:sp>
      <p:sp>
        <p:nvSpPr>
          <p:cNvPr id="3" name="Subtitle 2">
            <a:extLst>
              <a:ext uri="{FF2B5EF4-FFF2-40B4-BE49-F238E27FC236}">
                <a16:creationId xmlns:a16="http://schemas.microsoft.com/office/drawing/2014/main" id="{99B1C6DB-BE47-00F3-F05F-6752D0219F85}"/>
              </a:ext>
            </a:extLst>
          </p:cNvPr>
          <p:cNvSpPr>
            <a:spLocks noGrp="1"/>
          </p:cNvSpPr>
          <p:nvPr>
            <p:ph type="subTitle" idx="1"/>
          </p:nvPr>
        </p:nvSpPr>
        <p:spPr>
          <a:xfrm>
            <a:off x="1371600" y="3602037"/>
            <a:ext cx="9296400" cy="2774269"/>
          </a:xfrm>
        </p:spPr>
        <p:txBody>
          <a:bodyPr vert="horz" lIns="91440" tIns="45720" rIns="91440" bIns="45720" rtlCol="0" anchor="t">
            <a:normAutofit/>
          </a:bodyPr>
          <a:lstStyle/>
          <a:p>
            <a:endParaRPr lang="en-GB" dirty="0"/>
          </a:p>
          <a:p>
            <a:r>
              <a:rPr lang="en-GB" sz="3300" dirty="0"/>
              <a:t>Patricia Murphy, </a:t>
            </a:r>
            <a:r>
              <a:rPr lang="en-GB" sz="3300"/>
              <a:t>author </a:t>
            </a:r>
            <a:r>
              <a:rPr lang="en-GB" sz="3300" dirty="0"/>
              <a:t>and </a:t>
            </a:r>
            <a:r>
              <a:rPr lang="en-GB" sz="3300"/>
              <a:t>TV Producer/Director</a:t>
            </a:r>
            <a:r>
              <a:rPr lang="en-GB" sz="3300" dirty="0"/>
              <a:t>,</a:t>
            </a:r>
            <a:r>
              <a:rPr lang="en-GB" sz="3300"/>
              <a:t> </a:t>
            </a:r>
            <a:endParaRPr lang="en-GB" sz="3300">
              <a:cs typeface="Calibri"/>
            </a:endParaRPr>
          </a:p>
          <a:p>
            <a:r>
              <a:rPr lang="en-GB" sz="3300" dirty="0"/>
              <a:t>Oxford Flood and Environment Group</a:t>
            </a:r>
          </a:p>
          <a:p>
            <a:endParaRPr lang="en-GB" dirty="0"/>
          </a:p>
          <a:p>
            <a:endParaRPr lang="en-GB" dirty="0"/>
          </a:p>
        </p:txBody>
      </p:sp>
    </p:spTree>
    <p:extLst>
      <p:ext uri="{BB962C8B-B14F-4D97-AF65-F5344CB8AC3E}">
        <p14:creationId xmlns:p14="http://schemas.microsoft.com/office/powerpoint/2010/main" val="1440761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1501BD-E46B-B5A4-493D-89F3B75BBD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27267" y="784450"/>
            <a:ext cx="6537466" cy="5893934"/>
          </a:xfrm>
          <a:prstGeom prst="rect">
            <a:avLst/>
          </a:prstGeom>
        </p:spPr>
      </p:pic>
      <p:sp>
        <p:nvSpPr>
          <p:cNvPr id="4" name="TextBox 3">
            <a:extLst>
              <a:ext uri="{FF2B5EF4-FFF2-40B4-BE49-F238E27FC236}">
                <a16:creationId xmlns:a16="http://schemas.microsoft.com/office/drawing/2014/main" id="{96076D15-F7C1-BF86-DAA7-A7B36D315DED}"/>
              </a:ext>
            </a:extLst>
          </p:cNvPr>
          <p:cNvSpPr txBox="1"/>
          <p:nvPr/>
        </p:nvSpPr>
        <p:spPr>
          <a:xfrm>
            <a:off x="1975758" y="283029"/>
            <a:ext cx="7750629" cy="400110"/>
          </a:xfrm>
          <a:prstGeom prst="rect">
            <a:avLst/>
          </a:prstGeom>
          <a:noFill/>
        </p:spPr>
        <p:txBody>
          <a:bodyPr wrap="square" rtlCol="0">
            <a:spAutoFit/>
          </a:bodyPr>
          <a:lstStyle/>
          <a:p>
            <a:pPr defTabSz="457200"/>
            <a:r>
              <a:rPr lang="en-US" sz="2000" b="1" dirty="0">
                <a:solidFill>
                  <a:prstClr val="black"/>
                </a:solidFill>
                <a:latin typeface="Calibri" panose="020F0502020204030204"/>
              </a:rPr>
              <a:t>Proposed flood channel – central section highlighted in yellow</a:t>
            </a:r>
          </a:p>
        </p:txBody>
      </p:sp>
    </p:spTree>
    <p:extLst>
      <p:ext uri="{BB962C8B-B14F-4D97-AF65-F5344CB8AC3E}">
        <p14:creationId xmlns:p14="http://schemas.microsoft.com/office/powerpoint/2010/main" val="3501649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7" name="Picture 6" descr="A picture containing sky, grass, outdoor, flower&#10;&#10;Description automatically generated">
            <a:extLst>
              <a:ext uri="{FF2B5EF4-FFF2-40B4-BE49-F238E27FC236}">
                <a16:creationId xmlns:a16="http://schemas.microsoft.com/office/drawing/2014/main" id="{B700D9A8-66CB-423D-75DC-ACF6ACB78E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20" y="1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2" name="Title 1">
            <a:extLst>
              <a:ext uri="{FF2B5EF4-FFF2-40B4-BE49-F238E27FC236}">
                <a16:creationId xmlns:a16="http://schemas.microsoft.com/office/drawing/2014/main" id="{EBBAC6EF-2D08-5796-513E-CD1CB0547B7B}"/>
              </a:ext>
            </a:extLst>
          </p:cNvPr>
          <p:cNvSpPr>
            <a:spLocks noGrp="1"/>
          </p:cNvSpPr>
          <p:nvPr>
            <p:ph type="ctrTitle"/>
          </p:nvPr>
        </p:nvSpPr>
        <p:spPr>
          <a:xfrm>
            <a:off x="6096000" y="4416721"/>
            <a:ext cx="6092952" cy="1152663"/>
          </a:xfrm>
        </p:spPr>
        <p:txBody>
          <a:bodyPr>
            <a:normAutofit/>
          </a:bodyPr>
          <a:lstStyle/>
          <a:p>
            <a:pPr algn="ctr"/>
            <a:r>
              <a:rPr lang="en-US" sz="4400">
                <a:solidFill>
                  <a:schemeClr val="bg1"/>
                </a:solidFill>
              </a:rPr>
              <a:t>Next Steps</a:t>
            </a:r>
            <a:endParaRPr lang="en-US" sz="4400" dirty="0">
              <a:solidFill>
                <a:schemeClr val="bg1"/>
              </a:solidFill>
            </a:endParaRPr>
          </a:p>
        </p:txBody>
      </p:sp>
      <p:sp>
        <p:nvSpPr>
          <p:cNvPr id="3" name="Subtitle 2">
            <a:extLst>
              <a:ext uri="{FF2B5EF4-FFF2-40B4-BE49-F238E27FC236}">
                <a16:creationId xmlns:a16="http://schemas.microsoft.com/office/drawing/2014/main" id="{FC28C12A-9C7D-B7AC-2473-B32FB637EB44}"/>
              </a:ext>
            </a:extLst>
          </p:cNvPr>
          <p:cNvSpPr>
            <a:spLocks noGrp="1"/>
          </p:cNvSpPr>
          <p:nvPr>
            <p:ph type="subTitle" idx="1"/>
          </p:nvPr>
        </p:nvSpPr>
        <p:spPr>
          <a:xfrm>
            <a:off x="7734924" y="5636465"/>
            <a:ext cx="2933075" cy="646785"/>
          </a:xfrm>
        </p:spPr>
        <p:txBody>
          <a:bodyPr>
            <a:normAutofit/>
          </a:bodyPr>
          <a:lstStyle/>
          <a:p>
            <a:pPr algn="ctr"/>
            <a:r>
              <a:rPr lang="en-US">
                <a:solidFill>
                  <a:schemeClr val="bg1"/>
                </a:solidFill>
              </a:rPr>
              <a:t>How to comment</a:t>
            </a:r>
            <a:endParaRPr lang="en-US" dirty="0">
              <a:solidFill>
                <a:schemeClr val="bg1"/>
              </a:solidFill>
            </a:endParaRPr>
          </a:p>
        </p:txBody>
      </p:sp>
    </p:spTree>
    <p:extLst>
      <p:ext uri="{BB962C8B-B14F-4D97-AF65-F5344CB8AC3E}">
        <p14:creationId xmlns:p14="http://schemas.microsoft.com/office/powerpoint/2010/main" val="250611178"/>
      </p:ext>
    </p:extLst>
  </p:cSld>
  <p:clrMapOvr>
    <a:masterClrMapping/>
  </p:clrMapOvr>
  <mc:AlternateContent xmlns:mc="http://schemas.openxmlformats.org/markup-compatibility/2006" xmlns:p14="http://schemas.microsoft.com/office/powerpoint/2010/main">
    <mc:Choice Requires="p14">
      <p:transition spd="slow" p14:dur="2000" advTm="11121"/>
    </mc:Choice>
    <mc:Fallback xmlns="">
      <p:transition spd="slow" advTm="11121"/>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EDB3-F3C2-A4BF-2E20-3D1E56869740}"/>
              </a:ext>
            </a:extLst>
          </p:cNvPr>
          <p:cNvSpPr>
            <a:spLocks noGrp="1"/>
          </p:cNvSpPr>
          <p:nvPr>
            <p:ph type="title"/>
          </p:nvPr>
        </p:nvSpPr>
        <p:spPr/>
        <p:txBody>
          <a:bodyPr/>
          <a:lstStyle/>
          <a:p>
            <a:r>
              <a:rPr lang="en-US" dirty="0"/>
              <a:t>The planning process  </a:t>
            </a:r>
          </a:p>
        </p:txBody>
      </p:sp>
      <p:pic>
        <p:nvPicPr>
          <p:cNvPr id="5" name="Content Placeholder 4" descr="A screenshot of a computer&#10;&#10;Description automatically generated with low confidence">
            <a:extLst>
              <a:ext uri="{FF2B5EF4-FFF2-40B4-BE49-F238E27FC236}">
                <a16:creationId xmlns:a16="http://schemas.microsoft.com/office/drawing/2014/main" id="{04945A7D-2951-F0AF-8668-B81DD52F613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38561" y="1913839"/>
            <a:ext cx="10515600" cy="4197213"/>
          </a:xfrm>
        </p:spPr>
      </p:pic>
    </p:spTree>
    <p:extLst>
      <p:ext uri="{BB962C8B-B14F-4D97-AF65-F5344CB8AC3E}">
        <p14:creationId xmlns:p14="http://schemas.microsoft.com/office/powerpoint/2010/main" val="2169696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4" name="Straight Connector 2053">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056" name="Rectangle 2055">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2049" name="Picture 1" descr="page4image160728080">
            <a:extLst>
              <a:ext uri="{FF2B5EF4-FFF2-40B4-BE49-F238E27FC236}">
                <a16:creationId xmlns:a16="http://schemas.microsoft.com/office/drawing/2014/main" id="{2EF1F43F-EF5B-A30B-49FC-7F6E22B6DCB4}"/>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r="-1"/>
          <a:stretch/>
        </p:blipFill>
        <p:spPr bwMode="auto">
          <a:xfrm>
            <a:off x="3048" y="-291641"/>
            <a:ext cx="12188952" cy="7058588"/>
          </a:xfrm>
          <a:prstGeom prst="rect">
            <a:avLst/>
          </a:prstGeom>
          <a:noFill/>
          <a:extLst>
            <a:ext uri="{909E8E84-426E-40DD-AFC4-6F175D3DCCD1}">
              <a14:hiddenFill xmlns:a14="http://schemas.microsoft.com/office/drawing/2010/main">
                <a:solidFill>
                  <a:srgbClr val="FFFFFF"/>
                </a:solidFill>
              </a14:hiddenFill>
            </a:ext>
          </a:extLst>
        </p:spPr>
      </p:pic>
      <p:sp>
        <p:nvSpPr>
          <p:cNvPr id="2058" name="Rectangle 2057">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5" name="Picture 4">
            <a:extLst>
              <a:ext uri="{FF2B5EF4-FFF2-40B4-BE49-F238E27FC236}">
                <a16:creationId xmlns:a16="http://schemas.microsoft.com/office/drawing/2014/main" id="{A2B159AA-80A2-8C33-7C13-C4CB0569FC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6712" y="4568978"/>
            <a:ext cx="1591742" cy="1576979"/>
          </a:xfrm>
          <a:prstGeom prst="rect">
            <a:avLst/>
          </a:prstGeom>
        </p:spPr>
      </p:pic>
      <p:sp>
        <p:nvSpPr>
          <p:cNvPr id="4" name="Left Arrow 3">
            <a:extLst>
              <a:ext uri="{FF2B5EF4-FFF2-40B4-BE49-F238E27FC236}">
                <a16:creationId xmlns:a16="http://schemas.microsoft.com/office/drawing/2014/main" id="{BE82AE82-8280-1E3C-FBC9-18D50B065B9A}"/>
              </a:ext>
            </a:extLst>
          </p:cNvPr>
          <p:cNvSpPr/>
          <p:nvPr/>
        </p:nvSpPr>
        <p:spPr>
          <a:xfrm>
            <a:off x="3488281" y="1253066"/>
            <a:ext cx="1655727"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7" name="TextBox 6">
            <a:extLst>
              <a:ext uri="{FF2B5EF4-FFF2-40B4-BE49-F238E27FC236}">
                <a16:creationId xmlns:a16="http://schemas.microsoft.com/office/drawing/2014/main" id="{5B9EA072-80EC-12C2-78F0-6448C33D4B16}"/>
              </a:ext>
            </a:extLst>
          </p:cNvPr>
          <p:cNvSpPr txBox="1"/>
          <p:nvPr/>
        </p:nvSpPr>
        <p:spPr>
          <a:xfrm>
            <a:off x="5323291" y="1253066"/>
            <a:ext cx="15177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nivers"/>
                <a:ea typeface="+mn-ea"/>
                <a:cs typeface="+mn-cs"/>
              </a:rPr>
              <a:t>WE ARE HERE </a:t>
            </a:r>
          </a:p>
        </p:txBody>
      </p:sp>
      <p:sp>
        <p:nvSpPr>
          <p:cNvPr id="8" name="Left Arrow 7">
            <a:extLst>
              <a:ext uri="{FF2B5EF4-FFF2-40B4-BE49-F238E27FC236}">
                <a16:creationId xmlns:a16="http://schemas.microsoft.com/office/drawing/2014/main" id="{751FA8D0-260D-411F-4007-BE8EF89D4C88}"/>
              </a:ext>
            </a:extLst>
          </p:cNvPr>
          <p:cNvSpPr/>
          <p:nvPr/>
        </p:nvSpPr>
        <p:spPr>
          <a:xfrm>
            <a:off x="5039261" y="5357467"/>
            <a:ext cx="1514050"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9" name="TextBox 8">
            <a:extLst>
              <a:ext uri="{FF2B5EF4-FFF2-40B4-BE49-F238E27FC236}">
                <a16:creationId xmlns:a16="http://schemas.microsoft.com/office/drawing/2014/main" id="{63AB8247-339B-0E9D-B45C-C83B78658799}"/>
              </a:ext>
            </a:extLst>
          </p:cNvPr>
          <p:cNvSpPr txBox="1"/>
          <p:nvPr/>
        </p:nvSpPr>
        <p:spPr>
          <a:xfrm>
            <a:off x="6620933" y="5324702"/>
            <a:ext cx="26077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Univers"/>
                <a:ea typeface="+mn-ea"/>
                <a:cs typeface="+mn-cs"/>
              </a:rPr>
              <a:t>WHAT YOU CAN DO</a:t>
            </a:r>
          </a:p>
        </p:txBody>
      </p:sp>
      <p:sp>
        <p:nvSpPr>
          <p:cNvPr id="10" name="Right Arrow 9">
            <a:extLst>
              <a:ext uri="{FF2B5EF4-FFF2-40B4-BE49-F238E27FC236}">
                <a16:creationId xmlns:a16="http://schemas.microsoft.com/office/drawing/2014/main" id="{AF0C8C63-9C7D-C439-E126-29CB016CF2B8}"/>
              </a:ext>
            </a:extLst>
          </p:cNvPr>
          <p:cNvSpPr/>
          <p:nvPr/>
        </p:nvSpPr>
        <p:spPr>
          <a:xfrm>
            <a:off x="3337736" y="5367003"/>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Tree>
    <p:extLst>
      <p:ext uri="{BB962C8B-B14F-4D97-AF65-F5344CB8AC3E}">
        <p14:creationId xmlns:p14="http://schemas.microsoft.com/office/powerpoint/2010/main" val="166104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F36E-464E-877F-4C6F-A093BBEA685A}"/>
              </a:ext>
            </a:extLst>
          </p:cNvPr>
          <p:cNvSpPr>
            <a:spLocks noGrp="1"/>
          </p:cNvSpPr>
          <p:nvPr>
            <p:ph type="title"/>
          </p:nvPr>
        </p:nvSpPr>
        <p:spPr/>
        <p:txBody>
          <a:bodyPr/>
          <a:lstStyle/>
          <a:p>
            <a:r>
              <a:rPr lang="en-US" dirty="0"/>
              <a:t>Compulsory Order Process - </a:t>
            </a:r>
          </a:p>
        </p:txBody>
      </p:sp>
      <p:pic>
        <p:nvPicPr>
          <p:cNvPr id="6" name="Content Placeholder 5" descr="Diagram&#10;&#10;Description automatically generated">
            <a:extLst>
              <a:ext uri="{FF2B5EF4-FFF2-40B4-BE49-F238E27FC236}">
                <a16:creationId xmlns:a16="http://schemas.microsoft.com/office/drawing/2014/main" id="{632AA937-A86C-6605-3463-C74D583CB36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86830" y="1825625"/>
            <a:ext cx="8018340" cy="4351338"/>
          </a:xfrm>
        </p:spPr>
      </p:pic>
      <p:pic>
        <p:nvPicPr>
          <p:cNvPr id="9" name="Picture 8" descr="Diagram, text&#10;&#10;Description automatically generated">
            <a:extLst>
              <a:ext uri="{FF2B5EF4-FFF2-40B4-BE49-F238E27FC236}">
                <a16:creationId xmlns:a16="http://schemas.microsoft.com/office/drawing/2014/main" id="{B85FA71E-DB70-1521-6BA3-2AAA153EB7D3}"/>
              </a:ext>
            </a:extLst>
          </p:cNvPr>
          <p:cNvPicPr>
            <a:picLocks noChangeAspect="1"/>
          </p:cNvPicPr>
          <p:nvPr/>
        </p:nvPicPr>
        <p:blipFill>
          <a:blip r:embed="rId3"/>
          <a:stretch>
            <a:fillRect/>
          </a:stretch>
        </p:blipFill>
        <p:spPr>
          <a:xfrm>
            <a:off x="8733366" y="681037"/>
            <a:ext cx="2468761" cy="1639834"/>
          </a:xfrm>
          <a:prstGeom prst="rect">
            <a:avLst/>
          </a:prstGeom>
        </p:spPr>
      </p:pic>
    </p:spTree>
    <p:extLst>
      <p:ext uri="{BB962C8B-B14F-4D97-AF65-F5344CB8AC3E}">
        <p14:creationId xmlns:p14="http://schemas.microsoft.com/office/powerpoint/2010/main" val="3929649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5" name="Rectangle 308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2" name="Title 1">
            <a:extLst>
              <a:ext uri="{FF2B5EF4-FFF2-40B4-BE49-F238E27FC236}">
                <a16:creationId xmlns:a16="http://schemas.microsoft.com/office/drawing/2014/main" id="{4FBCDCA9-BA7D-4F58-5661-AB000116E44C}"/>
              </a:ext>
            </a:extLst>
          </p:cNvPr>
          <p:cNvSpPr>
            <a:spLocks noGrp="1"/>
          </p:cNvSpPr>
          <p:nvPr>
            <p:ph type="title"/>
          </p:nvPr>
        </p:nvSpPr>
        <p:spPr>
          <a:xfrm>
            <a:off x="838200" y="365125"/>
            <a:ext cx="11467452" cy="1325563"/>
          </a:xfrm>
        </p:spPr>
        <p:txBody>
          <a:bodyPr>
            <a:noAutofit/>
          </a:bodyPr>
          <a:lstStyle/>
          <a:p>
            <a:pPr algn="ctr"/>
            <a:r>
              <a:rPr lang="en-US" sz="3600" dirty="0"/>
              <a:t>Making our voices heard</a:t>
            </a:r>
            <a:br>
              <a:rPr lang="en-US" sz="3600" dirty="0"/>
            </a:br>
            <a:r>
              <a:rPr lang="en-US" sz="3600" dirty="0"/>
              <a:t> the power of numbers  </a:t>
            </a:r>
            <a:br>
              <a:rPr lang="en-US" sz="3600" dirty="0"/>
            </a:br>
            <a:r>
              <a:rPr lang="en-US" sz="3600" dirty="0"/>
              <a:t>   </a:t>
            </a:r>
          </a:p>
        </p:txBody>
      </p:sp>
      <p:cxnSp>
        <p:nvCxnSpPr>
          <p:cNvPr id="3106" name="Straight Connector 309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107"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4"/>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108"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109"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4"/>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pic>
        <p:nvPicPr>
          <p:cNvPr id="3074" name="Picture 2" descr="Image">
            <a:extLst>
              <a:ext uri="{FF2B5EF4-FFF2-40B4-BE49-F238E27FC236}">
                <a16:creationId xmlns:a16="http://schemas.microsoft.com/office/drawing/2014/main" id="{F2512691-A163-4CD8-64DB-67804D7EC0F9}"/>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3373574" y="1343761"/>
            <a:ext cx="7514768" cy="51731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oup of happy kids jumping on summer meadow.">
            <a:extLst>
              <a:ext uri="{FF2B5EF4-FFF2-40B4-BE49-F238E27FC236}">
                <a16:creationId xmlns:a16="http://schemas.microsoft.com/office/drawing/2014/main" id="{2382E3A7-56E0-390E-79A4-2421B246D2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5890" y="4637253"/>
            <a:ext cx="2476799" cy="18556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oster Banksy street art - Graffiti Throwing Flow">
            <a:extLst>
              <a:ext uri="{FF2B5EF4-FFF2-40B4-BE49-F238E27FC236}">
                <a16:creationId xmlns:a16="http://schemas.microsoft.com/office/drawing/2014/main" id="{15293B46-15AF-B202-7CD7-721A89C530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7168" y="730868"/>
            <a:ext cx="2525268" cy="378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39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2" name="Title 1">
            <a:extLst>
              <a:ext uri="{FF2B5EF4-FFF2-40B4-BE49-F238E27FC236}">
                <a16:creationId xmlns:a16="http://schemas.microsoft.com/office/drawing/2014/main" id="{DF19732D-84DB-3C0B-36C3-7C9DF8B5DF2E}"/>
              </a:ext>
            </a:extLst>
          </p:cNvPr>
          <p:cNvSpPr>
            <a:spLocks noGrp="1"/>
          </p:cNvSpPr>
          <p:nvPr>
            <p:ph type="title"/>
          </p:nvPr>
        </p:nvSpPr>
        <p:spPr>
          <a:xfrm>
            <a:off x="5566575" y="460701"/>
            <a:ext cx="5620469" cy="1684959"/>
          </a:xfrm>
        </p:spPr>
        <p:txBody>
          <a:bodyPr anchor="b">
            <a:normAutofit/>
          </a:bodyPr>
          <a:lstStyle/>
          <a:p>
            <a:r>
              <a:rPr lang="en-US" dirty="0"/>
              <a:t>Effective Comments and Objections</a:t>
            </a:r>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70D120B1-0E4B-E175-B332-11965D5C3B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1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 name="Content Placeholder 2">
            <a:extLst>
              <a:ext uri="{FF2B5EF4-FFF2-40B4-BE49-F238E27FC236}">
                <a16:creationId xmlns:a16="http://schemas.microsoft.com/office/drawing/2014/main" id="{045E5A89-DBBB-3EA7-9ABD-EE3DE06A2883}"/>
              </a:ext>
            </a:extLst>
          </p:cNvPr>
          <p:cNvSpPr>
            <a:spLocks noGrp="1"/>
          </p:cNvSpPr>
          <p:nvPr>
            <p:ph idx="1"/>
          </p:nvPr>
        </p:nvSpPr>
        <p:spPr>
          <a:xfrm>
            <a:off x="6891911" y="2150607"/>
            <a:ext cx="3918274" cy="4482013"/>
          </a:xfrm>
        </p:spPr>
        <p:txBody>
          <a:bodyPr anchor="t">
            <a:noAutofit/>
          </a:bodyPr>
          <a:lstStyle/>
          <a:p>
            <a:pPr marL="342900" lvl="0" indent="-342900">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State clearly whether you support 85% of the measures but want the Channel from Botley Rd to Old Abingdon Road </a:t>
            </a:r>
            <a:r>
              <a:rPr lang="en-GB" sz="1800" dirty="0">
                <a:latin typeface="Arial" panose="020B0604020202020204" pitchFamily="34" charset="0"/>
                <a:ea typeface="Calibri" panose="020F0502020204030204" pitchFamily="34" charset="0"/>
                <a:cs typeface="Times New Roman" panose="02020603050405020304" pitchFamily="18" charset="0"/>
              </a:rPr>
              <a:t>s</a:t>
            </a:r>
            <a:r>
              <a:rPr lang="en-GB" sz="1800" dirty="0">
                <a:effectLst/>
                <a:latin typeface="Arial" panose="020B0604020202020204" pitchFamily="34" charset="0"/>
                <a:ea typeface="Calibri" panose="020F0502020204030204" pitchFamily="34" charset="0"/>
                <a:cs typeface="Times New Roman" panose="02020603050405020304" pitchFamily="18" charset="0"/>
              </a:rPr>
              <a:t>crapped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DO NOT COPY AND PASTE!</a:t>
            </a:r>
          </a:p>
          <a:p>
            <a:pPr marL="342900" lvl="0" indent="-342900">
              <a:buFont typeface="Arial" panose="020B0604020202020204" pitchFamily="34" charset="0"/>
              <a:buChar char="-"/>
            </a:pPr>
            <a:r>
              <a:rPr lang="en-GB" sz="1800" dirty="0">
                <a:latin typeface="Arial" panose="020B0604020202020204" pitchFamily="34" charset="0"/>
                <a:ea typeface="Calibri" panose="020F0502020204030204" pitchFamily="34" charset="0"/>
                <a:cs typeface="Times New Roman" panose="02020603050405020304" pitchFamily="18" charset="0"/>
              </a:rPr>
              <a:t>Just a few lines is acceptable</a:t>
            </a:r>
          </a:p>
          <a:p>
            <a:pPr marL="342900" lvl="0" indent="-342900">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can say you support the questions raised by HOEG and OFEG to the Regulation 25 letter.</a:t>
            </a:r>
          </a:p>
          <a:p>
            <a:pPr marL="342900" lvl="0" indent="-342900">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Where you can find inspiration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eg.</a:t>
            </a:r>
            <a:r>
              <a:rPr lang="en-GB" sz="1800" dirty="0">
                <a:effectLst/>
                <a:latin typeface="Arial" panose="020B0604020202020204" pitchFamily="34" charset="0"/>
                <a:ea typeface="Calibri" panose="020F0502020204030204" pitchFamily="34" charset="0"/>
                <a:cs typeface="Times New Roman" panose="02020603050405020304" pitchFamily="18" charset="0"/>
              </a:rPr>
              <a:t> objection on </a:t>
            </a:r>
            <a:r>
              <a:rPr lang="en-GB" sz="1800" dirty="0">
                <a:effectLst/>
                <a:latin typeface="Arial" panose="020B0604020202020204" pitchFamily="34" charset="0"/>
                <a:ea typeface="Calibri" panose="020F0502020204030204" pitchFamily="34" charset="0"/>
                <a:cs typeface="Times New Roman" panose="02020603050405020304" pitchFamily="18" charset="0"/>
                <a:hlinkClick r:id="rId3"/>
              </a:rPr>
              <a:t>www.oxfordfloodandenvironmentgroup.com</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GB" sz="1800" dirty="0">
                <a:latin typeface="Arial" panose="020B0604020202020204" pitchFamily="34" charset="0"/>
                <a:ea typeface="Calibri" panose="020F0502020204030204" pitchFamily="34" charset="0"/>
                <a:cs typeface="Times New Roman" panose="02020603050405020304" pitchFamily="18" charset="0"/>
                <a:hlinkClick r:id="rId4"/>
              </a:rPr>
              <a:t>https://hinkseyandosney.org</a:t>
            </a:r>
            <a:endParaRPr lang="en-GB" sz="1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endParaRPr lang="en-GB" sz="18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p>
        </p:txBody>
      </p:sp>
      <p:sp>
        <p:nvSpPr>
          <p:cNvPr id="1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695049"/>
      </p:ext>
    </p:extLst>
  </p:cSld>
  <p:clrMapOvr>
    <a:masterClrMapping/>
  </p:clrMapOvr>
  <mc:AlternateContent xmlns:mc="http://schemas.openxmlformats.org/markup-compatibility/2006" xmlns:p14="http://schemas.microsoft.com/office/powerpoint/2010/main">
    <mc:Choice Requires="p14">
      <p:transition spd="slow" p14:dur="2000" advTm="22870"/>
    </mc:Choice>
    <mc:Fallback xmlns="">
      <p:transition spd="slow" advTm="2287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2" name="Title 1">
            <a:extLst>
              <a:ext uri="{FF2B5EF4-FFF2-40B4-BE49-F238E27FC236}">
                <a16:creationId xmlns:a16="http://schemas.microsoft.com/office/drawing/2014/main" id="{B24D823D-B45C-36D9-4279-A03AED90C2F8}"/>
              </a:ext>
            </a:extLst>
          </p:cNvPr>
          <p:cNvSpPr>
            <a:spLocks noGrp="1"/>
          </p:cNvSpPr>
          <p:nvPr>
            <p:ph type="title"/>
          </p:nvPr>
        </p:nvSpPr>
        <p:spPr>
          <a:xfrm>
            <a:off x="4618953" y="120474"/>
            <a:ext cx="6788562" cy="524104"/>
          </a:xfrm>
        </p:spPr>
        <p:txBody>
          <a:bodyPr anchor="b">
            <a:noAutofit/>
          </a:bodyPr>
          <a:lstStyle/>
          <a:p>
            <a:r>
              <a:rPr lang="en-US" sz="2400" dirty="0"/>
              <a:t>Economic, impact, errors and omissions</a:t>
            </a:r>
          </a:p>
        </p:txBody>
      </p:sp>
      <p:sp>
        <p:nvSpPr>
          <p:cNvPr id="12" name="Freeform: Shape 11">
            <a:extLst>
              <a:ext uri="{FF2B5EF4-FFF2-40B4-BE49-F238E27FC236}">
                <a16:creationId xmlns:a16="http://schemas.microsoft.com/office/drawing/2014/main" id="{D0F14822-B1F1-4730-A131-C3416A79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14" name="Freeform: Shape 13">
            <a:extLst>
              <a:ext uri="{FF2B5EF4-FFF2-40B4-BE49-F238E27FC236}">
                <a16:creationId xmlns:a16="http://schemas.microsoft.com/office/drawing/2014/main" id="{063F1D6B-3845-4F68-9803-39000080E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5" name="Picture 4" descr="A group of yellow flowers&#10;&#10;Description automatically generated">
            <a:extLst>
              <a:ext uri="{FF2B5EF4-FFF2-40B4-BE49-F238E27FC236}">
                <a16:creationId xmlns:a16="http://schemas.microsoft.com/office/drawing/2014/main" id="{F5D147F7-F16D-7302-FE2E-D814ACACC6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sp>
        <p:nvSpPr>
          <p:cNvPr id="1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1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 name="Content Placeholder 2">
            <a:extLst>
              <a:ext uri="{FF2B5EF4-FFF2-40B4-BE49-F238E27FC236}">
                <a16:creationId xmlns:a16="http://schemas.microsoft.com/office/drawing/2014/main" id="{6D4EAD5E-51C6-1980-0821-7DE6D24A3DCB}"/>
              </a:ext>
            </a:extLst>
          </p:cNvPr>
          <p:cNvSpPr>
            <a:spLocks noGrp="1"/>
          </p:cNvSpPr>
          <p:nvPr>
            <p:ph idx="1"/>
          </p:nvPr>
        </p:nvSpPr>
        <p:spPr>
          <a:xfrm>
            <a:off x="6091156" y="644578"/>
            <a:ext cx="5494993" cy="5876143"/>
          </a:xfrm>
        </p:spPr>
        <p:txBody>
          <a:bodyPr anchor="t">
            <a:normAutofit fontScale="25000" lnSpcReduction="20000"/>
          </a:bodyPr>
          <a:lstStyle/>
          <a:p>
            <a:r>
              <a:rPr lang="en-GB" sz="5600" b="1" dirty="0">
                <a:effectLst/>
                <a:latin typeface="Arial" panose="020B0604020202020204" pitchFamily="34" charset="0"/>
                <a:cs typeface="Arial" panose="020B0604020202020204" pitchFamily="34" charset="0"/>
              </a:rPr>
              <a:t>The EA has admitted that the flood scheme is untested on this scale, that the 2018 flow modelling was limited by available computing power, and their attempts to remedy this have been unsuccessful. </a:t>
            </a:r>
          </a:p>
          <a:p>
            <a:pPr>
              <a:buFont typeface="Arial" panose="020B0604020202020204" pitchFamily="34" charset="0"/>
              <a:buChar char="•"/>
            </a:pPr>
            <a:r>
              <a:rPr lang="en-GB" sz="5600" b="1" dirty="0">
                <a:effectLst/>
                <a:latin typeface="Arial" panose="020B0604020202020204" pitchFamily="34" charset="0"/>
                <a:ea typeface="Times New Roman" panose="02020603050405020304" pitchFamily="18" charset="0"/>
                <a:cs typeface="Arial" panose="020B0604020202020204" pitchFamily="34" charset="0"/>
              </a:rPr>
              <a:t>Failing to create sufficient openings in man-made obstructions – the design would create flood backup as a result of obstruction by the proposed bridge decks at old Abingdon Road and by omission of a modern viaduct at the railway in Kennington. </a:t>
            </a:r>
          </a:p>
          <a:p>
            <a:r>
              <a:rPr lang="en-GB" sz="5600" b="1" dirty="0">
                <a:effectLst/>
                <a:latin typeface="Arial" panose="020B0604020202020204" pitchFamily="34" charset="0"/>
                <a:ea typeface="Times New Roman" panose="02020603050405020304" pitchFamily="18" charset="0"/>
                <a:cs typeface="Arial" panose="020B0604020202020204" pitchFamily="34" charset="0"/>
              </a:rPr>
              <a:t>- Modelling errors according to independent hydrologists and engineers not addressed in recent consultation.  There is no evidence that the peer reviewers understood the issues around sensitivity tests. Nor have there been tests for impact of bunds and defences.</a:t>
            </a:r>
          </a:p>
          <a:p>
            <a:r>
              <a:rPr lang="en-GB" sz="5600" b="1" dirty="0">
                <a:latin typeface="Arial" panose="020B0604020202020204" pitchFamily="34" charset="0"/>
                <a:ea typeface="Times New Roman" panose="02020603050405020304" pitchFamily="18" charset="0"/>
                <a:cs typeface="Arial" panose="020B0604020202020204" pitchFamily="34" charset="0"/>
              </a:rPr>
              <a:t>The EA has failed to model the economic impact or have a fair comparison process of not having a channel. Despite the fact that the channel provides under 3% of benefits to just 25 extra properties and is the most expensive aspect of the scheme</a:t>
            </a:r>
          </a:p>
          <a:p>
            <a:r>
              <a:rPr lang="en-GB" sz="5600" b="1" dirty="0">
                <a:effectLst/>
                <a:latin typeface="Arial" panose="020B0604020202020204" pitchFamily="34" charset="0"/>
                <a:ea typeface="Times New Roman" panose="02020603050405020304" pitchFamily="18" charset="0"/>
                <a:cs typeface="Arial" panose="020B0604020202020204" pitchFamily="34" charset="0"/>
              </a:rPr>
              <a:t> EA need to demonstrate that the channel is not a risk to the railway and that the twin bridges design in optimal</a:t>
            </a:r>
          </a:p>
          <a:p>
            <a:r>
              <a:rPr lang="en-GB" sz="5600" b="1" dirty="0">
                <a:latin typeface="Arial" panose="020B0604020202020204" pitchFamily="34" charset="0"/>
                <a:ea typeface="Times New Roman" panose="02020603050405020304" pitchFamily="18" charset="0"/>
                <a:cs typeface="Arial" panose="020B0604020202020204" pitchFamily="34" charset="0"/>
              </a:rPr>
              <a:t> Failure to review the safety of the lowered floodplain in the light of unsuccessful modelling by applicant</a:t>
            </a:r>
          </a:p>
          <a:p>
            <a:r>
              <a:rPr lang="en-GB" sz="5600" dirty="0">
                <a:effectLst/>
                <a:latin typeface="Arial" panose="020B0604020202020204" pitchFamily="34" charset="0"/>
                <a:ea typeface="Times New Roman" panose="02020603050405020304" pitchFamily="18" charset="0"/>
                <a:cs typeface="Arial" panose="020B0604020202020204" pitchFamily="34" charset="0"/>
              </a:rPr>
              <a:t> democratic defici</a:t>
            </a:r>
            <a:r>
              <a:rPr lang="en-GB" sz="5600" dirty="0">
                <a:latin typeface="Arial" panose="020B0604020202020204" pitchFamily="34" charset="0"/>
                <a:ea typeface="Times New Roman" panose="02020603050405020304" pitchFamily="18" charset="0"/>
                <a:cs typeface="Arial" panose="020B0604020202020204" pitchFamily="34" charset="0"/>
              </a:rPr>
              <a:t>t - </a:t>
            </a:r>
            <a:r>
              <a:rPr lang="en-GB" sz="5600" dirty="0">
                <a:effectLst/>
                <a:latin typeface="Arial" panose="020B0604020202020204" pitchFamily="34" charset="0"/>
                <a:ea typeface="Times New Roman" panose="02020603050405020304" pitchFamily="18" charset="0"/>
                <a:cs typeface="Arial" panose="020B0604020202020204" pitchFamily="34" charset="0"/>
              </a:rPr>
              <a:t> inadequate public consultation </a:t>
            </a:r>
          </a:p>
          <a:p>
            <a:pPr>
              <a:buFont typeface="Arial" panose="020B0604020202020204" pitchFamily="34" charset="0"/>
              <a:buChar char="•"/>
            </a:pPr>
            <a:r>
              <a:rPr lang="en-GB" sz="5600" dirty="0">
                <a:latin typeface="Arial" panose="020B0604020202020204" pitchFamily="34" charset="0"/>
                <a:ea typeface="Calibri" panose="020F0502020204030204" pitchFamily="34" charset="0"/>
                <a:cs typeface="Arial" panose="020B0604020202020204" pitchFamily="34" charset="0"/>
              </a:rPr>
              <a:t>Waste of money and resources that could be used for a better flood scheme</a:t>
            </a:r>
          </a:p>
          <a:p>
            <a:r>
              <a:rPr lang="en-GB" sz="5600" dirty="0">
                <a:latin typeface="Arial" panose="020B0604020202020204" pitchFamily="34" charset="0"/>
                <a:ea typeface="Calibri" panose="020F0502020204030204" pitchFamily="34" charset="0"/>
                <a:cs typeface="Arial" panose="020B0604020202020204" pitchFamily="34" charset="0"/>
              </a:rPr>
              <a:t>Better Alternatives Available not properly considered – </a:t>
            </a:r>
            <a:r>
              <a:rPr lang="en-GB" sz="5600" dirty="0" err="1">
                <a:latin typeface="Arial" panose="020B0604020202020204" pitchFamily="34" charset="0"/>
                <a:ea typeface="Calibri" panose="020F0502020204030204" pitchFamily="34" charset="0"/>
                <a:cs typeface="Arial" panose="020B0604020202020204" pitchFamily="34" charset="0"/>
              </a:rPr>
              <a:t>eg</a:t>
            </a:r>
            <a:r>
              <a:rPr lang="en-GB" sz="5600" dirty="0">
                <a:latin typeface="Arial" panose="020B0604020202020204" pitchFamily="34" charset="0"/>
                <a:ea typeface="Calibri" panose="020F0502020204030204" pitchFamily="34" charset="0"/>
                <a:cs typeface="Arial" panose="020B0604020202020204" pitchFamily="34" charset="0"/>
              </a:rPr>
              <a:t> pump</a:t>
            </a:r>
          </a:p>
          <a:p>
            <a:pPr>
              <a:buFont typeface="Arial" panose="020B0604020202020204" pitchFamily="34" charset="0"/>
              <a:buChar char="•"/>
            </a:pPr>
            <a:r>
              <a:rPr lang="en-GB" sz="5600" dirty="0">
                <a:effectLst/>
                <a:latin typeface="Arial" panose="020B0604020202020204" pitchFamily="34" charset="0"/>
                <a:cs typeface="Arial" panose="020B0604020202020204" pitchFamily="34" charset="0"/>
              </a:rPr>
              <a:t>Unacceptable impacts on traffic on the A34, including a 40mph speed restriction  </a:t>
            </a:r>
          </a:p>
          <a:p>
            <a:pPr>
              <a:buFont typeface="Arial" panose="020B0604020202020204" pitchFamily="34" charset="0"/>
              <a:buChar char="•"/>
            </a:pPr>
            <a:r>
              <a:rPr lang="en-GB" sz="5600" dirty="0">
                <a:effectLst/>
                <a:latin typeface="Arial" panose="020B0604020202020204" pitchFamily="34" charset="0"/>
                <a:cs typeface="Arial" panose="020B0604020202020204" pitchFamily="34" charset="0"/>
              </a:rPr>
              <a:t>uncertainty about the effectiveness of a temporary bridge at Kennington </a:t>
            </a:r>
          </a:p>
          <a:p>
            <a:endParaRPr lang="en-GB" sz="6400" dirty="0">
              <a:latin typeface="Arial" panose="020B0604020202020204" pitchFamily="34" charset="0"/>
              <a:ea typeface="Calibri" panose="020F0502020204030204" pitchFamily="34" charset="0"/>
              <a:cs typeface="Arial" panose="020B0604020202020204" pitchFamily="34" charset="0"/>
            </a:endParaRPr>
          </a:p>
          <a:p>
            <a:endParaRPr lang="en-GB" sz="6400" dirty="0">
              <a:latin typeface="Helvetica" pitchFamily="2"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en-GB" sz="1800" dirty="0">
              <a:effectLst/>
              <a:latin typeface="SymbolMT"/>
            </a:endParaRPr>
          </a:p>
          <a:p>
            <a:endParaRPr lang="en-US" sz="1100" dirty="0"/>
          </a:p>
        </p:txBody>
      </p:sp>
      <p:sp>
        <p:nvSpPr>
          <p:cNvPr id="2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BFE41CFA-8771-29D6-81CE-36C64AF8B2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67504"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cxnSp>
        <p:nvCxnSpPr>
          <p:cNvPr id="22" name="Straight Connector 2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878842"/>
      </p:ext>
    </p:extLst>
  </p:cSld>
  <p:clrMapOvr>
    <a:masterClrMapping/>
  </p:clrMapOvr>
  <mc:AlternateContent xmlns:mc="http://schemas.openxmlformats.org/markup-compatibility/2006" xmlns:p14="http://schemas.microsoft.com/office/powerpoint/2010/main">
    <mc:Choice Requires="p14">
      <p:transition spd="slow" p14:dur="2000" advTm="46463"/>
    </mc:Choice>
    <mc:Fallback xmlns="">
      <p:transition spd="slow" advTm="4646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2" name="Title 1">
            <a:extLst>
              <a:ext uri="{FF2B5EF4-FFF2-40B4-BE49-F238E27FC236}">
                <a16:creationId xmlns:a16="http://schemas.microsoft.com/office/drawing/2014/main" id="{7BCFF0C2-20DD-FB8A-2FEC-D06B029EBEAB}"/>
              </a:ext>
            </a:extLst>
          </p:cNvPr>
          <p:cNvSpPr>
            <a:spLocks noGrp="1"/>
          </p:cNvSpPr>
          <p:nvPr>
            <p:ph type="title"/>
          </p:nvPr>
        </p:nvSpPr>
        <p:spPr>
          <a:xfrm>
            <a:off x="838200" y="365125"/>
            <a:ext cx="9842237" cy="1325563"/>
          </a:xfrm>
        </p:spPr>
        <p:txBody>
          <a:bodyPr>
            <a:normAutofit/>
          </a:bodyPr>
          <a:lstStyle/>
          <a:p>
            <a:r>
              <a:rPr lang="en-GB"/>
              <a:t>HOEG will be asking the planning authority for:</a:t>
            </a:r>
            <a:endParaRPr lang="en-GB" dirty="0"/>
          </a:p>
        </p:txBody>
      </p:sp>
      <p:cxnSp>
        <p:nvCxnSpPr>
          <p:cNvPr id="27"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8"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4"/>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29"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0"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4"/>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graphicFrame>
        <p:nvGraphicFramePr>
          <p:cNvPr id="31" name="Content Placeholder 2">
            <a:extLst>
              <a:ext uri="{FF2B5EF4-FFF2-40B4-BE49-F238E27FC236}">
                <a16:creationId xmlns:a16="http://schemas.microsoft.com/office/drawing/2014/main" id="{494A8F91-4245-9E1E-8A88-6C04B53A158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4595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2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2" name="Title 1">
            <a:extLst>
              <a:ext uri="{FF2B5EF4-FFF2-40B4-BE49-F238E27FC236}">
                <a16:creationId xmlns:a16="http://schemas.microsoft.com/office/drawing/2014/main" id="{EBDB4D83-B133-CAC1-AEF8-9B564558AC45}"/>
              </a:ext>
            </a:extLst>
          </p:cNvPr>
          <p:cNvSpPr>
            <a:spLocks noGrp="1"/>
          </p:cNvSpPr>
          <p:nvPr>
            <p:ph type="title"/>
          </p:nvPr>
        </p:nvSpPr>
        <p:spPr>
          <a:xfrm>
            <a:off x="4618954" y="124914"/>
            <a:ext cx="7142126" cy="594614"/>
          </a:xfrm>
        </p:spPr>
        <p:txBody>
          <a:bodyPr anchor="b">
            <a:normAutofit/>
          </a:bodyPr>
          <a:lstStyle/>
          <a:p>
            <a:r>
              <a:rPr lang="en-US" sz="3200" dirty="0"/>
              <a:t>Objections – Environmental</a:t>
            </a:r>
          </a:p>
        </p:txBody>
      </p:sp>
      <p:sp>
        <p:nvSpPr>
          <p:cNvPr id="47" name="Freeform: Shape 28">
            <a:extLst>
              <a:ext uri="{FF2B5EF4-FFF2-40B4-BE49-F238E27FC236}">
                <a16:creationId xmlns:a16="http://schemas.microsoft.com/office/drawing/2014/main" id="{D0F14822-B1F1-4730-A131-C3416A79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48" name="Freeform: Shape 30">
            <a:extLst>
              <a:ext uri="{FF2B5EF4-FFF2-40B4-BE49-F238E27FC236}">
                <a16:creationId xmlns:a16="http://schemas.microsoft.com/office/drawing/2014/main" id="{063F1D6B-3845-4F68-9803-39000080E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5" name="Picture 4" descr="A picture containing plant, flower, tree&#10;&#10;Description automatically generated">
            <a:extLst>
              <a:ext uri="{FF2B5EF4-FFF2-40B4-BE49-F238E27FC236}">
                <a16:creationId xmlns:a16="http://schemas.microsoft.com/office/drawing/2014/main" id="{D5EF8E96-35A4-EB0A-5FEF-203C1FB1E0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sp>
        <p:nvSpPr>
          <p:cNvPr id="4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5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 name="Content Placeholder 2">
            <a:extLst>
              <a:ext uri="{FF2B5EF4-FFF2-40B4-BE49-F238E27FC236}">
                <a16:creationId xmlns:a16="http://schemas.microsoft.com/office/drawing/2014/main" id="{5F2F2242-7DD1-01E9-B910-B9A4AE39F84A}"/>
              </a:ext>
            </a:extLst>
          </p:cNvPr>
          <p:cNvSpPr>
            <a:spLocks noGrp="1"/>
          </p:cNvSpPr>
          <p:nvPr>
            <p:ph idx="1"/>
          </p:nvPr>
        </p:nvSpPr>
        <p:spPr>
          <a:xfrm>
            <a:off x="6091156" y="1234186"/>
            <a:ext cx="5557496" cy="5498901"/>
          </a:xfrm>
        </p:spPr>
        <p:txBody>
          <a:bodyPr anchor="t">
            <a:normAutofit fontScale="25000" lnSpcReduction="20000"/>
          </a:bodyPr>
          <a:lstStyle/>
          <a:p>
            <a:r>
              <a:rPr lang="en-GB" sz="6400" b="1" dirty="0">
                <a:latin typeface="Arial" panose="020B0604020202020204" pitchFamily="34" charset="0"/>
                <a:ea typeface="Times New Roman" panose="02020603050405020304" pitchFamily="18" charset="0"/>
                <a:cs typeface="Arial" panose="020B0604020202020204" pitchFamily="34" charset="0"/>
              </a:rPr>
              <a:t>B</a:t>
            </a:r>
            <a:r>
              <a:rPr lang="en-GB" sz="6400" b="1" dirty="0">
                <a:effectLst/>
                <a:latin typeface="Arial" panose="020B0604020202020204" pitchFamily="34" charset="0"/>
                <a:ea typeface="Times New Roman" panose="02020603050405020304" pitchFamily="18" charset="0"/>
                <a:cs typeface="Arial" panose="020B0604020202020204" pitchFamily="34" charset="0"/>
              </a:rPr>
              <a:t>iodiversity loss – a minus 1% loss of over 2,000 trees and miles of hedgerow with mitigation </a:t>
            </a:r>
            <a:r>
              <a:rPr lang="en-GB" sz="6400" b="1" dirty="0">
                <a:latin typeface="Arial" panose="020B0604020202020204" pitchFamily="34" charset="0"/>
                <a:ea typeface="Times New Roman" panose="02020603050405020304" pitchFamily="18" charset="0"/>
                <a:cs typeface="Arial" panose="020B0604020202020204" pitchFamily="34" charset="0"/>
              </a:rPr>
              <a:t>offsite not yet secured. </a:t>
            </a:r>
            <a:endParaRPr lang="en-GB" sz="6400" b="1" dirty="0">
              <a:effectLst/>
              <a:latin typeface="Arial" panose="020B0604020202020204" pitchFamily="34" charset="0"/>
              <a:ea typeface="Times New Roman" panose="02020603050405020304" pitchFamily="18" charset="0"/>
              <a:cs typeface="Arial" panose="020B0604020202020204" pitchFamily="34" charset="0"/>
            </a:endParaRPr>
          </a:p>
          <a:p>
            <a:br>
              <a:rPr lang="en-GB" sz="6400" b="1" dirty="0">
                <a:effectLst/>
                <a:latin typeface="Arial" panose="020B0604020202020204" pitchFamily="34" charset="0"/>
                <a:ea typeface="Times New Roman" panose="02020603050405020304" pitchFamily="18" charset="0"/>
                <a:cs typeface="Arial" panose="020B0604020202020204" pitchFamily="34" charset="0"/>
              </a:rPr>
            </a:br>
            <a:r>
              <a:rPr lang="en-GB" sz="6400" b="1" dirty="0">
                <a:effectLst/>
                <a:latin typeface="Arial" panose="020B0604020202020204" pitchFamily="34" charset="0"/>
                <a:ea typeface="Times New Roman" panose="02020603050405020304" pitchFamily="18" charset="0"/>
                <a:cs typeface="Arial" panose="020B0604020202020204" pitchFamily="34" charset="0"/>
              </a:rPr>
              <a:t>- Loss of irreplaceable </a:t>
            </a:r>
            <a:r>
              <a:rPr lang="en-GB" sz="6400" b="1" dirty="0" err="1">
                <a:effectLst/>
                <a:latin typeface="Arial" panose="020B0604020202020204" pitchFamily="34" charset="0"/>
                <a:ea typeface="Times New Roman" panose="02020603050405020304" pitchFamily="18" charset="0"/>
                <a:cs typeface="Arial" panose="020B0604020202020204" pitchFamily="34" charset="0"/>
              </a:rPr>
              <a:t>Hinksey</a:t>
            </a:r>
            <a:r>
              <a:rPr lang="en-GB" sz="6400" b="1" dirty="0">
                <a:effectLst/>
                <a:latin typeface="Arial" panose="020B0604020202020204" pitchFamily="34" charset="0"/>
                <a:ea typeface="Times New Roman" panose="02020603050405020304" pitchFamily="18" charset="0"/>
                <a:cs typeface="Arial" panose="020B0604020202020204" pitchFamily="34" charset="0"/>
              </a:rPr>
              <a:t> Meadow and Kennington Pit Local Wildlife</a:t>
            </a:r>
          </a:p>
          <a:p>
            <a:br>
              <a:rPr lang="en-GB" sz="6400" b="1" dirty="0">
                <a:effectLst/>
                <a:latin typeface="Arial" panose="020B0604020202020204" pitchFamily="34" charset="0"/>
                <a:ea typeface="Times New Roman" panose="02020603050405020304" pitchFamily="18" charset="0"/>
                <a:cs typeface="Arial" panose="020B0604020202020204" pitchFamily="34" charset="0"/>
              </a:rPr>
            </a:br>
            <a:r>
              <a:rPr lang="en-GB" sz="6400" b="1" dirty="0">
                <a:effectLst/>
                <a:latin typeface="Arial" panose="020B0604020202020204" pitchFamily="34" charset="0"/>
                <a:ea typeface="Times New Roman" panose="02020603050405020304" pitchFamily="18" charset="0"/>
                <a:cs typeface="Arial" panose="020B0604020202020204" pitchFamily="34" charset="0"/>
              </a:rPr>
              <a:t>- </a:t>
            </a:r>
            <a:r>
              <a:rPr lang="en-GB" sz="6400" b="1" dirty="0">
                <a:latin typeface="Arial" panose="020B0604020202020204" pitchFamily="34" charset="0"/>
                <a:ea typeface="Times New Roman" panose="02020603050405020304" pitchFamily="18" charset="0"/>
                <a:cs typeface="Arial" panose="020B0604020202020204" pitchFamily="34" charset="0"/>
              </a:rPr>
              <a:t>L</a:t>
            </a:r>
            <a:r>
              <a:rPr lang="en-GB" sz="6400" b="1" dirty="0">
                <a:effectLst/>
                <a:latin typeface="Arial" panose="020B0604020202020204" pitchFamily="34" charset="0"/>
                <a:ea typeface="Times New Roman" panose="02020603050405020304" pitchFamily="18" charset="0"/>
                <a:cs typeface="Arial" panose="020B0604020202020204" pitchFamily="34" charset="0"/>
              </a:rPr>
              <a:t>oss of access for at least 5 years and loss of public land long-term </a:t>
            </a:r>
            <a:br>
              <a:rPr lang="en-GB" sz="6400" b="1" dirty="0">
                <a:effectLst/>
                <a:latin typeface="Arial" panose="020B0604020202020204" pitchFamily="34" charset="0"/>
                <a:ea typeface="Times New Roman" panose="02020603050405020304" pitchFamily="18" charset="0"/>
                <a:cs typeface="Arial" panose="020B0604020202020204" pitchFamily="34" charset="0"/>
              </a:rPr>
            </a:br>
            <a:br>
              <a:rPr lang="en-GB" sz="6400" b="1" dirty="0">
                <a:effectLst/>
                <a:latin typeface="Arial" panose="020B0604020202020204" pitchFamily="34" charset="0"/>
                <a:ea typeface="Times New Roman" panose="02020603050405020304" pitchFamily="18" charset="0"/>
                <a:cs typeface="Arial" panose="020B0604020202020204" pitchFamily="34" charset="0"/>
              </a:rPr>
            </a:br>
            <a:r>
              <a:rPr lang="en-GB" sz="6400" b="1" dirty="0">
                <a:effectLst/>
                <a:latin typeface="Arial" panose="020B0604020202020204" pitchFamily="34" charset="0"/>
                <a:ea typeface="Times New Roman" panose="02020603050405020304" pitchFamily="18" charset="0"/>
                <a:cs typeface="Arial" panose="020B0604020202020204" pitchFamily="34" charset="0"/>
              </a:rPr>
              <a:t>- Assault on greenbelt – loss of 133 acres and 250 acres of farmland. </a:t>
            </a:r>
            <a:r>
              <a:rPr lang="en-GB" sz="6400" b="1" dirty="0">
                <a:effectLst/>
                <a:latin typeface="Arial" panose="020B0604020202020204" pitchFamily="34" charset="0"/>
                <a:ea typeface="Calibri" panose="020F0502020204030204" pitchFamily="34" charset="0"/>
                <a:cs typeface="Arial" panose="020B0604020202020204" pitchFamily="34" charset="0"/>
              </a:rPr>
              <a:t>Breaks several National Planning and Policy Framework directives and fails to demonstrate “exceptional circumstances in light of new requirements about protecting green belt. </a:t>
            </a:r>
          </a:p>
          <a:p>
            <a:r>
              <a:rPr lang="en-GB" sz="6400" dirty="0">
                <a:effectLst/>
                <a:latin typeface="Arial" panose="020B0604020202020204" pitchFamily="34" charset="0"/>
                <a:ea typeface="Times New Roman" panose="02020603050405020304" pitchFamily="18" charset="0"/>
                <a:cs typeface="Arial" panose="020B0604020202020204" pitchFamily="34" charset="0"/>
              </a:rPr>
              <a:t> Not future proof – will not keep up with climate change</a:t>
            </a:r>
          </a:p>
          <a:p>
            <a:pPr>
              <a:buFont typeface="Arial" panose="020B0604020202020204" pitchFamily="34" charset="0"/>
              <a:buChar char="•"/>
            </a:pPr>
            <a:r>
              <a:rPr lang="en-GB" sz="6400" dirty="0">
                <a:effectLst/>
                <a:latin typeface="Arial" panose="020B0604020202020204" pitchFamily="34" charset="0"/>
                <a:cs typeface="Arial" panose="020B0604020202020204" pitchFamily="34" charset="0"/>
              </a:rPr>
              <a:t>Harm to people’s health, particularly in South </a:t>
            </a:r>
            <a:r>
              <a:rPr lang="en-GB" sz="6400" dirty="0" err="1">
                <a:effectLst/>
                <a:latin typeface="Arial" panose="020B0604020202020204" pitchFamily="34" charset="0"/>
                <a:cs typeface="Arial" panose="020B0604020202020204" pitchFamily="34" charset="0"/>
              </a:rPr>
              <a:t>Hinksey</a:t>
            </a:r>
            <a:r>
              <a:rPr lang="en-GB" sz="6400" dirty="0">
                <a:effectLst/>
                <a:latin typeface="Arial" panose="020B0604020202020204" pitchFamily="34" charset="0"/>
                <a:cs typeface="Arial" panose="020B0604020202020204" pitchFamily="34" charset="0"/>
              </a:rPr>
              <a:t>, from pollution,  noise, vibration, dust and air </a:t>
            </a:r>
          </a:p>
          <a:p>
            <a:pPr>
              <a:buFont typeface="Arial" panose="020B0604020202020204" pitchFamily="34" charset="0"/>
              <a:buChar char="•"/>
            </a:pPr>
            <a:r>
              <a:rPr lang="en-GB" sz="6400" dirty="0">
                <a:effectLst/>
                <a:latin typeface="Arial" panose="020B0604020202020204" pitchFamily="34" charset="0"/>
                <a:cs typeface="Arial" panose="020B0604020202020204" pitchFamily="34" charset="0"/>
              </a:rPr>
              <a:t>does not follow the ‘mitigation hierarchy’ of first avoiding impacts (e.g. no channel through </a:t>
            </a:r>
            <a:r>
              <a:rPr lang="en-GB" sz="6400" dirty="0" err="1">
                <a:effectLst/>
                <a:latin typeface="Arial" panose="020B0604020202020204" pitchFamily="34" charset="0"/>
                <a:cs typeface="Arial" panose="020B0604020202020204" pitchFamily="34" charset="0"/>
              </a:rPr>
              <a:t>Hinksey</a:t>
            </a:r>
            <a:r>
              <a:rPr lang="en-GB" sz="6400" dirty="0">
                <a:effectLst/>
                <a:latin typeface="Arial" panose="020B0604020202020204" pitchFamily="34" charset="0"/>
                <a:cs typeface="Arial" panose="020B0604020202020204" pitchFamily="34" charset="0"/>
              </a:rPr>
              <a:t> Meadow), then mitigating (narrower channel) and then compensating (trying to create new sites). </a:t>
            </a:r>
          </a:p>
          <a:p>
            <a:pPr>
              <a:buFont typeface="Arial" panose="020B0604020202020204" pitchFamily="34" charset="0"/>
              <a:buChar char="•"/>
            </a:pPr>
            <a:endParaRPr lang="en-GB" sz="6400"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GB" sz="9600" b="1" dirty="0">
                <a:solidFill>
                  <a:schemeClr val="tx2"/>
                </a:solidFill>
                <a:effectLst/>
                <a:latin typeface="Arial" panose="020B0604020202020204" pitchFamily="34" charset="0"/>
                <a:cs typeface="Arial" panose="020B0604020202020204" pitchFamily="34" charset="0"/>
              </a:rPr>
              <a:t>A ‘no channel’ option would avoid most of the OFAS impacts. </a:t>
            </a:r>
          </a:p>
          <a:p>
            <a:endParaRPr lang="en-GB" sz="9600" b="1" dirty="0">
              <a:effectLst/>
              <a:latin typeface="Arial" panose="020B0604020202020204" pitchFamily="34" charset="0"/>
              <a:ea typeface="Calibri" panose="020F0502020204030204" pitchFamily="34" charset="0"/>
              <a:cs typeface="Arial" panose="020B0604020202020204" pitchFamily="34" charset="0"/>
            </a:endParaRPr>
          </a:p>
          <a:p>
            <a:endParaRPr lang="en-GB" sz="3500" dirty="0">
              <a:effectLst/>
              <a:latin typeface="Arial" panose="020B0604020202020204" pitchFamily="34" charset="0"/>
              <a:ea typeface="Calibri" panose="020F0502020204030204" pitchFamily="34" charset="0"/>
              <a:cs typeface="Arial" panose="020B0604020202020204" pitchFamily="34" charset="0"/>
            </a:endParaRPr>
          </a:p>
          <a:p>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p>
        </p:txBody>
      </p:sp>
      <p:sp>
        <p:nvSpPr>
          <p:cNvPr id="5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pic>
        <p:nvPicPr>
          <p:cNvPr id="6" name="Picture 5" descr="A close-up of a flower&#10;&#10;Description automatically generated with medium confidence">
            <a:extLst>
              <a:ext uri="{FF2B5EF4-FFF2-40B4-BE49-F238E27FC236}">
                <a16:creationId xmlns:a16="http://schemas.microsoft.com/office/drawing/2014/main" id="{5050233B-F593-2D99-A014-0B211D0CA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2767504"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cxnSp>
        <p:nvCxnSpPr>
          <p:cNvPr id="52" name="Straight Connector 3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099171"/>
      </p:ext>
    </p:extLst>
  </p:cSld>
  <p:clrMapOvr>
    <a:masterClrMapping/>
  </p:clrMapOvr>
  <mc:AlternateContent xmlns:mc="http://schemas.openxmlformats.org/markup-compatibility/2006" xmlns:p14="http://schemas.microsoft.com/office/powerpoint/2010/main">
    <mc:Choice Requires="p14">
      <p:transition spd="slow" p14:dur="2000" advTm="49849"/>
    </mc:Choice>
    <mc:Fallback xmlns="">
      <p:transition spd="slow" advTm="49849"/>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2" name="Title 1">
            <a:extLst>
              <a:ext uri="{FF2B5EF4-FFF2-40B4-BE49-F238E27FC236}">
                <a16:creationId xmlns:a16="http://schemas.microsoft.com/office/drawing/2014/main" id="{624E6A0F-EFE4-4334-84EA-C84A688ACF54}"/>
              </a:ext>
            </a:extLst>
          </p:cNvPr>
          <p:cNvSpPr>
            <a:spLocks noGrp="1"/>
          </p:cNvSpPr>
          <p:nvPr>
            <p:ph type="title"/>
          </p:nvPr>
        </p:nvSpPr>
        <p:spPr>
          <a:xfrm>
            <a:off x="5741233" y="314793"/>
            <a:ext cx="5844929" cy="1247903"/>
          </a:xfrm>
        </p:spPr>
        <p:txBody>
          <a:bodyPr anchor="b">
            <a:normAutofit fontScale="90000"/>
          </a:bodyPr>
          <a:lstStyle/>
          <a:p>
            <a:r>
              <a:rPr lang="en-US" dirty="0"/>
              <a:t>INFORMATION SOURCES</a:t>
            </a:r>
          </a:p>
        </p:txBody>
      </p:sp>
      <p:sp>
        <p:nvSpPr>
          <p:cNvPr id="26" name="Oval 25">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5" name="Picture 4" descr="A field of purple flowers&#10;&#10;Description automatically generated with medium confidence">
            <a:extLst>
              <a:ext uri="{FF2B5EF4-FFF2-40B4-BE49-F238E27FC236}">
                <a16:creationId xmlns:a16="http://schemas.microsoft.com/office/drawing/2014/main" id="{CBA56884-D24D-94EB-3365-66A930052B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8"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0"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 name="Content Placeholder 2">
            <a:extLst>
              <a:ext uri="{FF2B5EF4-FFF2-40B4-BE49-F238E27FC236}">
                <a16:creationId xmlns:a16="http://schemas.microsoft.com/office/drawing/2014/main" id="{6928E1C2-EB94-B47F-0F1B-4B71C2E48244}"/>
              </a:ext>
            </a:extLst>
          </p:cNvPr>
          <p:cNvSpPr>
            <a:spLocks noGrp="1"/>
          </p:cNvSpPr>
          <p:nvPr>
            <p:ph idx="1"/>
          </p:nvPr>
        </p:nvSpPr>
        <p:spPr>
          <a:xfrm>
            <a:off x="6657715" y="1720241"/>
            <a:ext cx="4195673" cy="4184449"/>
          </a:xfrm>
        </p:spPr>
        <p:txBody>
          <a:bodyPr anchor="t">
            <a:normAutofit lnSpcReduction="10000"/>
          </a:bodyPr>
          <a:lstStyle/>
          <a:p>
            <a:pPr lvl="0">
              <a:buFontTx/>
              <a:buChar char="-"/>
            </a:pPr>
            <a:r>
              <a:rPr lang="en-GB" sz="1800" dirty="0">
                <a:effectLst/>
                <a:latin typeface="Arial" panose="020B0604020202020204" pitchFamily="34" charset="0"/>
                <a:ea typeface="Calibri" panose="020F0502020204030204" pitchFamily="34" charset="0"/>
                <a:cs typeface="Arial" panose="020B0604020202020204" pitchFamily="34" charset="0"/>
                <a:hlinkClick r:id="rId3"/>
              </a:rPr>
              <a:t>https://hinkseyandosney.org</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lvl="0">
              <a:buFontTx/>
              <a:buChar char="-"/>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hlinkClick r:id="rId4"/>
              </a:rPr>
              <a:t>https://www.oxfordfloodandenvironmentgroup.com</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hlinkClick r:id="rId5"/>
              </a:rPr>
              <a:t>https://consult.environment-agency.gov.uk/thames/oxfordscheme/</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lvl="0">
              <a:buFontTx/>
              <a:buChar char="-"/>
            </a:pPr>
            <a:r>
              <a:rPr lang="en-GB" sz="1800" dirty="0">
                <a:effectLst/>
                <a:latin typeface="Arial" panose="020B0604020202020204" pitchFamily="34" charset="0"/>
                <a:ea typeface="Calibri" panose="020F0502020204030204" pitchFamily="34" charset="0"/>
                <a:cs typeface="Arial" panose="020B0604020202020204" pitchFamily="34" charset="0"/>
                <a:hlinkClick r:id="rId6"/>
              </a:rPr>
              <a:t>https://www.onlyoneoxford.org/save-hinksey-meadow</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lvl="0">
              <a:buFontTx/>
              <a:buChar char="-"/>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Insta – </a:t>
            </a:r>
            <a:r>
              <a:rPr lang="en-GB" sz="1800" dirty="0" err="1">
                <a:effectLst/>
                <a:latin typeface="Arial" panose="020B0604020202020204" pitchFamily="34" charset="0"/>
                <a:ea typeface="Calibri" panose="020F0502020204030204" pitchFamily="34" charset="0"/>
                <a:cs typeface="Arial" panose="020B0604020202020204" pitchFamily="34" charset="0"/>
              </a:rPr>
              <a:t>Hinksey_Meadows</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hlinkClick r:id="rId7"/>
              </a:rPr>
              <a:t>https://www.facebook.com/profile.php?id=100090583792185</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sp>
        <p:nvSpPr>
          <p:cNvPr id="32"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cxnSp>
        <p:nvCxnSpPr>
          <p:cNvPr id="3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407829"/>
      </p:ext>
    </p:extLst>
  </p:cSld>
  <p:clrMapOvr>
    <a:masterClrMapping/>
  </p:clrMapOvr>
  <mc:AlternateContent xmlns:mc="http://schemas.openxmlformats.org/markup-compatibility/2006" xmlns:p14="http://schemas.microsoft.com/office/powerpoint/2010/main">
    <mc:Choice Requires="p14">
      <p:transition spd="slow" p14:dur="2000" advTm="7664"/>
    </mc:Choice>
    <mc:Fallback xmlns="">
      <p:transition spd="slow" advTm="766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20F2A-4D35-56FF-95AC-CFC6D513072E}"/>
              </a:ext>
            </a:extLst>
          </p:cNvPr>
          <p:cNvSpPr>
            <a:spLocks noGrp="1"/>
          </p:cNvSpPr>
          <p:nvPr>
            <p:ph type="title"/>
          </p:nvPr>
        </p:nvSpPr>
        <p:spPr>
          <a:xfrm>
            <a:off x="2095501" y="169184"/>
            <a:ext cx="8284028" cy="1325563"/>
          </a:xfrm>
        </p:spPr>
        <p:txBody>
          <a:bodyPr>
            <a:normAutofit/>
          </a:bodyPr>
          <a:lstStyle/>
          <a:p>
            <a:r>
              <a:rPr lang="en-GB" sz="2800" b="1" dirty="0">
                <a:latin typeface="+mn-lt"/>
              </a:rPr>
              <a:t>The channel does not provide significant extra benefit</a:t>
            </a:r>
          </a:p>
        </p:txBody>
      </p:sp>
      <p:graphicFrame>
        <p:nvGraphicFramePr>
          <p:cNvPr id="4" name="Table 4">
            <a:extLst>
              <a:ext uri="{FF2B5EF4-FFF2-40B4-BE49-F238E27FC236}">
                <a16:creationId xmlns:a16="http://schemas.microsoft.com/office/drawing/2014/main" id="{F262D825-1756-C428-6536-E9843207572D}"/>
              </a:ext>
            </a:extLst>
          </p:cNvPr>
          <p:cNvGraphicFramePr>
            <a:graphicFrameLocks noGrp="1"/>
          </p:cNvGraphicFramePr>
          <p:nvPr>
            <p:ph idx="1"/>
          </p:nvPr>
        </p:nvGraphicFramePr>
        <p:xfrm>
          <a:off x="2253344" y="1194255"/>
          <a:ext cx="7565571" cy="4128860"/>
        </p:xfrm>
        <a:graphic>
          <a:graphicData uri="http://schemas.openxmlformats.org/drawingml/2006/table">
            <a:tbl>
              <a:tblPr firstRow="1" bandRow="1">
                <a:tableStyleId>{5C22544A-7EE6-4342-B048-85BDC9FD1C3A}</a:tableStyleId>
              </a:tblPr>
              <a:tblGrid>
                <a:gridCol w="2488373">
                  <a:extLst>
                    <a:ext uri="{9D8B030D-6E8A-4147-A177-3AD203B41FA5}">
                      <a16:colId xmlns:a16="http://schemas.microsoft.com/office/drawing/2014/main" val="4131426845"/>
                    </a:ext>
                  </a:extLst>
                </a:gridCol>
                <a:gridCol w="2538599">
                  <a:extLst>
                    <a:ext uri="{9D8B030D-6E8A-4147-A177-3AD203B41FA5}">
                      <a16:colId xmlns:a16="http://schemas.microsoft.com/office/drawing/2014/main" val="1143376534"/>
                    </a:ext>
                  </a:extLst>
                </a:gridCol>
                <a:gridCol w="2538599">
                  <a:extLst>
                    <a:ext uri="{9D8B030D-6E8A-4147-A177-3AD203B41FA5}">
                      <a16:colId xmlns:a16="http://schemas.microsoft.com/office/drawing/2014/main" val="2469522730"/>
                    </a:ext>
                  </a:extLst>
                </a:gridCol>
              </a:tblGrid>
              <a:tr h="825772">
                <a:tc rowSpan="2">
                  <a:txBody>
                    <a:bodyPr/>
                    <a:lstStyle/>
                    <a:p>
                      <a:r>
                        <a:rPr lang="en-GB" dirty="0"/>
                        <a:t>Environment Agency Benefit – cost analysis</a:t>
                      </a:r>
                    </a:p>
                  </a:txBody>
                  <a:tcPr/>
                </a:tc>
                <a:tc gridSpan="2">
                  <a:txBody>
                    <a:bodyPr/>
                    <a:lstStyle/>
                    <a:p>
                      <a:r>
                        <a:rPr lang="en-GB" dirty="0"/>
                        <a:t>               Present Value (£ million) of option </a:t>
                      </a:r>
                    </a:p>
                  </a:txBody>
                  <a:tcPr/>
                </a:tc>
                <a:tc hMerge="1">
                  <a:txBody>
                    <a:bodyPr/>
                    <a:lstStyle/>
                    <a:p>
                      <a:endParaRPr lang="en-GB" dirty="0"/>
                    </a:p>
                  </a:txBody>
                  <a:tcPr/>
                </a:tc>
                <a:extLst>
                  <a:ext uri="{0D108BD9-81ED-4DB2-BD59-A6C34878D82A}">
                    <a16:rowId xmlns:a16="http://schemas.microsoft.com/office/drawing/2014/main" val="1646224457"/>
                  </a:ext>
                </a:extLst>
              </a:tr>
              <a:tr h="825772">
                <a:tc vMerge="1">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Scheme with the whole flood channel</a:t>
                      </a:r>
                    </a:p>
                  </a:txBody>
                  <a:tcPr>
                    <a:solidFill>
                      <a:schemeClr val="accent1">
                        <a:lumMod val="40000"/>
                        <a:lumOff val="60000"/>
                      </a:schemeClr>
                    </a:solidFill>
                  </a:tcPr>
                </a:tc>
                <a:tc>
                  <a:txBody>
                    <a:bodyPr/>
                    <a:lstStyle/>
                    <a:p>
                      <a:r>
                        <a:rPr lang="en-GB" sz="2000" dirty="0"/>
                        <a:t>Scheme without the whole flood channel*</a:t>
                      </a:r>
                    </a:p>
                  </a:txBody>
                  <a:tcPr>
                    <a:solidFill>
                      <a:schemeClr val="accent1">
                        <a:lumMod val="40000"/>
                        <a:lumOff val="60000"/>
                      </a:schemeClr>
                    </a:solidFill>
                  </a:tcPr>
                </a:tc>
                <a:extLst>
                  <a:ext uri="{0D108BD9-81ED-4DB2-BD59-A6C34878D82A}">
                    <a16:rowId xmlns:a16="http://schemas.microsoft.com/office/drawing/2014/main" val="2117454822"/>
                  </a:ext>
                </a:extLst>
              </a:tr>
              <a:tr h="825772">
                <a:tc>
                  <a:txBody>
                    <a:bodyPr/>
                    <a:lstStyle/>
                    <a:p>
                      <a:r>
                        <a:rPr lang="en-GB" sz="2000" dirty="0"/>
                        <a:t>Benefits (damages avoided by option)</a:t>
                      </a:r>
                    </a:p>
                  </a:txBody>
                  <a:tcPr>
                    <a:solidFill>
                      <a:srgbClr val="FFC000"/>
                    </a:solidFill>
                  </a:tcPr>
                </a:tc>
                <a:tc>
                  <a:txBody>
                    <a:bodyPr/>
                    <a:lstStyle/>
                    <a:p>
                      <a:pPr algn="ctr"/>
                      <a:r>
                        <a:rPr lang="en-GB" sz="2000" b="1" dirty="0"/>
                        <a:t>1536</a:t>
                      </a:r>
                    </a:p>
                  </a:txBody>
                  <a:tcPr anchor="ctr">
                    <a:solidFill>
                      <a:srgbClr val="FFC000"/>
                    </a:solidFill>
                  </a:tcPr>
                </a:tc>
                <a:tc>
                  <a:txBody>
                    <a:bodyPr/>
                    <a:lstStyle/>
                    <a:p>
                      <a:pPr algn="ctr"/>
                      <a:r>
                        <a:rPr lang="en-GB" sz="2000" b="1" dirty="0"/>
                        <a:t>1501**</a:t>
                      </a:r>
                    </a:p>
                  </a:txBody>
                  <a:tcPr anchor="ctr">
                    <a:solidFill>
                      <a:srgbClr val="FFC000"/>
                    </a:solidFill>
                  </a:tcPr>
                </a:tc>
                <a:extLst>
                  <a:ext uri="{0D108BD9-81ED-4DB2-BD59-A6C34878D82A}">
                    <a16:rowId xmlns:a16="http://schemas.microsoft.com/office/drawing/2014/main" val="1746936469"/>
                  </a:ext>
                </a:extLst>
              </a:tr>
              <a:tr h="825772">
                <a:tc>
                  <a:txBody>
                    <a:bodyPr/>
                    <a:lstStyle/>
                    <a:p>
                      <a:r>
                        <a:rPr lang="en-GB" sz="2000" dirty="0"/>
                        <a:t>Damages caused by floods</a:t>
                      </a:r>
                    </a:p>
                  </a:txBody>
                  <a:tcPr>
                    <a:solidFill>
                      <a:schemeClr val="accent1">
                        <a:lumMod val="20000"/>
                        <a:lumOff val="80000"/>
                      </a:schemeClr>
                    </a:solidFill>
                  </a:tcPr>
                </a:tc>
                <a:tc>
                  <a:txBody>
                    <a:bodyPr/>
                    <a:lstStyle/>
                    <a:p>
                      <a:pPr algn="ctr"/>
                      <a:r>
                        <a:rPr lang="en-GB" sz="2000" b="1" dirty="0"/>
                        <a:t>174</a:t>
                      </a:r>
                    </a:p>
                  </a:txBody>
                  <a:tcPr anchor="ctr">
                    <a:solidFill>
                      <a:schemeClr val="accent1">
                        <a:lumMod val="20000"/>
                        <a:lumOff val="80000"/>
                      </a:schemeClr>
                    </a:solidFill>
                  </a:tcPr>
                </a:tc>
                <a:tc>
                  <a:txBody>
                    <a:bodyPr/>
                    <a:lstStyle/>
                    <a:p>
                      <a:pPr algn="ctr"/>
                      <a:r>
                        <a:rPr lang="en-GB" sz="2000" b="1" dirty="0"/>
                        <a:t>209</a:t>
                      </a:r>
                    </a:p>
                  </a:txBody>
                  <a:tcPr anchor="ctr">
                    <a:solidFill>
                      <a:schemeClr val="accent1">
                        <a:lumMod val="20000"/>
                        <a:lumOff val="80000"/>
                      </a:schemeClr>
                    </a:solidFill>
                  </a:tcPr>
                </a:tc>
                <a:extLst>
                  <a:ext uri="{0D108BD9-81ED-4DB2-BD59-A6C34878D82A}">
                    <a16:rowId xmlns:a16="http://schemas.microsoft.com/office/drawing/2014/main" val="1085417374"/>
                  </a:ext>
                </a:extLst>
              </a:tr>
              <a:tr h="825772">
                <a:tc>
                  <a:txBody>
                    <a:bodyPr/>
                    <a:lstStyle/>
                    <a:p>
                      <a:r>
                        <a:rPr lang="en-GB" sz="2000" dirty="0"/>
                        <a:t>Costs (construction etc)</a:t>
                      </a:r>
                    </a:p>
                  </a:txBody>
                  <a:tcPr>
                    <a:solidFill>
                      <a:schemeClr val="accent1">
                        <a:lumMod val="20000"/>
                        <a:lumOff val="80000"/>
                      </a:schemeClr>
                    </a:solidFill>
                  </a:tcPr>
                </a:tc>
                <a:tc>
                  <a:txBody>
                    <a:bodyPr/>
                    <a:lstStyle/>
                    <a:p>
                      <a:pPr algn="ctr"/>
                      <a:r>
                        <a:rPr lang="en-GB" sz="2000" b="1" dirty="0"/>
                        <a:t>145</a:t>
                      </a:r>
                    </a:p>
                  </a:txBody>
                  <a:tcPr anchor="ctr">
                    <a:solidFill>
                      <a:schemeClr val="accent1">
                        <a:lumMod val="20000"/>
                        <a:lumOff val="80000"/>
                      </a:schemeClr>
                    </a:solidFill>
                  </a:tcPr>
                </a:tc>
                <a:tc>
                  <a:txBody>
                    <a:bodyPr/>
                    <a:lstStyle/>
                    <a:p>
                      <a:pPr algn="ctr"/>
                      <a:r>
                        <a:rPr lang="en-GB" sz="2000" b="1" dirty="0"/>
                        <a:t>121</a:t>
                      </a:r>
                    </a:p>
                  </a:txBody>
                  <a:tcPr anchor="ctr">
                    <a:solidFill>
                      <a:schemeClr val="accent1">
                        <a:lumMod val="20000"/>
                        <a:lumOff val="80000"/>
                      </a:schemeClr>
                    </a:solidFill>
                  </a:tcPr>
                </a:tc>
                <a:extLst>
                  <a:ext uri="{0D108BD9-81ED-4DB2-BD59-A6C34878D82A}">
                    <a16:rowId xmlns:a16="http://schemas.microsoft.com/office/drawing/2014/main" val="4081583747"/>
                  </a:ext>
                </a:extLst>
              </a:tr>
            </a:tbl>
          </a:graphicData>
        </a:graphic>
      </p:graphicFrame>
      <p:sp>
        <p:nvSpPr>
          <p:cNvPr id="5" name="TextBox 4">
            <a:extLst>
              <a:ext uri="{FF2B5EF4-FFF2-40B4-BE49-F238E27FC236}">
                <a16:creationId xmlns:a16="http://schemas.microsoft.com/office/drawing/2014/main" id="{EEB165D7-02FC-F56F-A401-82FDD25C06A5}"/>
              </a:ext>
            </a:extLst>
          </p:cNvPr>
          <p:cNvSpPr txBox="1"/>
          <p:nvPr/>
        </p:nvSpPr>
        <p:spPr>
          <a:xfrm>
            <a:off x="2389414" y="5323116"/>
            <a:ext cx="8224156" cy="1508105"/>
          </a:xfrm>
          <a:prstGeom prst="rect">
            <a:avLst/>
          </a:prstGeom>
          <a:noFill/>
        </p:spPr>
        <p:txBody>
          <a:bodyPr wrap="square" rtlCol="0">
            <a:spAutoFit/>
          </a:bodyPr>
          <a:lstStyle/>
          <a:p>
            <a:pPr marL="285750" indent="-285750" defTabSz="457200">
              <a:buFont typeface="Arial" panose="020B0604020202020204" pitchFamily="34" charset="0"/>
              <a:buChar char="•"/>
            </a:pPr>
            <a:r>
              <a:rPr lang="en-GB" dirty="0">
                <a:solidFill>
                  <a:prstClr val="black"/>
                </a:solidFill>
                <a:latin typeface="Calibri" panose="020F0502020204030204"/>
              </a:rPr>
              <a:t>No channel from 200m south of Botley Road to Old Abingdon Road</a:t>
            </a:r>
          </a:p>
          <a:p>
            <a:pPr defTabSz="457200"/>
            <a:endParaRPr lang="en-GB" dirty="0">
              <a:solidFill>
                <a:prstClr val="black"/>
              </a:solidFill>
              <a:latin typeface="Calibri" panose="020F0502020204030204"/>
            </a:endParaRPr>
          </a:p>
          <a:p>
            <a:pPr defTabSz="457200"/>
            <a:r>
              <a:rPr lang="en-GB" sz="2000" b="1" dirty="0">
                <a:solidFill>
                  <a:prstClr val="black"/>
                </a:solidFill>
                <a:latin typeface="Calibri" panose="020F0502020204030204"/>
              </a:rPr>
              <a:t>** This is 98% of 1536.</a:t>
            </a:r>
            <a:r>
              <a:rPr lang="en-GB" b="1" dirty="0">
                <a:solidFill>
                  <a:prstClr val="black"/>
                </a:solidFill>
                <a:latin typeface="Calibri" panose="020F0502020204030204"/>
              </a:rPr>
              <a:t>   </a:t>
            </a:r>
            <a:r>
              <a:rPr lang="en-GB" dirty="0">
                <a:solidFill>
                  <a:prstClr val="black"/>
                </a:solidFill>
                <a:latin typeface="Calibri" panose="020F0502020204030204"/>
              </a:rPr>
              <a:t>1501 divided by 1538 = 0.98 (to 2 decimal points)</a:t>
            </a:r>
          </a:p>
          <a:p>
            <a:pPr defTabSz="457200"/>
            <a:endParaRPr lang="en-GB" dirty="0">
              <a:solidFill>
                <a:prstClr val="black"/>
              </a:solidFill>
              <a:latin typeface="Calibri" panose="020F0502020204030204"/>
            </a:endParaRPr>
          </a:p>
          <a:p>
            <a:pPr defTabSz="457200"/>
            <a:r>
              <a:rPr lang="en-GB" dirty="0">
                <a:solidFill>
                  <a:prstClr val="black"/>
                </a:solidFill>
                <a:latin typeface="Calibri" panose="020F0502020204030204"/>
              </a:rPr>
              <a:t>Sources: EA CPO Statement of Reasons 2023; EA App. Q (2023) to planning application</a:t>
            </a:r>
          </a:p>
        </p:txBody>
      </p:sp>
    </p:spTree>
    <p:extLst>
      <p:ext uri="{BB962C8B-B14F-4D97-AF65-F5344CB8AC3E}">
        <p14:creationId xmlns:p14="http://schemas.microsoft.com/office/powerpoint/2010/main" val="3214975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2" name="Title 1">
            <a:extLst>
              <a:ext uri="{FF2B5EF4-FFF2-40B4-BE49-F238E27FC236}">
                <a16:creationId xmlns:a16="http://schemas.microsoft.com/office/drawing/2014/main" id="{B09F0E87-D0E8-F3E9-8E34-009936FC4BD4}"/>
              </a:ext>
            </a:extLst>
          </p:cNvPr>
          <p:cNvSpPr>
            <a:spLocks noGrp="1"/>
          </p:cNvSpPr>
          <p:nvPr>
            <p:ph type="title"/>
          </p:nvPr>
        </p:nvSpPr>
        <p:spPr>
          <a:xfrm>
            <a:off x="3843607" y="262714"/>
            <a:ext cx="5546460" cy="989350"/>
          </a:xfrm>
        </p:spPr>
        <p:txBody>
          <a:bodyPr anchor="b">
            <a:normAutofit fontScale="90000"/>
          </a:bodyPr>
          <a:lstStyle/>
          <a:p>
            <a:r>
              <a:rPr lang="en-US" sz="4000" dirty="0"/>
              <a:t>How To Comment</a:t>
            </a:r>
            <a:br>
              <a:rPr lang="en-US" sz="4000" dirty="0"/>
            </a:br>
            <a:endParaRPr lang="en-US" sz="4000" dirty="0"/>
          </a:p>
        </p:txBody>
      </p:sp>
      <p:sp>
        <p:nvSpPr>
          <p:cNvPr id="58"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6" name="Picture 5" descr="A field of flowers&#10;&#10;Description automatically generated with low confidence">
            <a:extLst>
              <a:ext uri="{FF2B5EF4-FFF2-40B4-BE49-F238E27FC236}">
                <a16:creationId xmlns:a16="http://schemas.microsoft.com/office/drawing/2014/main" id="{982F1461-407C-AB31-0F62-407FDA1AF8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5418" y="554151"/>
            <a:ext cx="5546460" cy="554646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60"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6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 name="Content Placeholder 2">
            <a:extLst>
              <a:ext uri="{FF2B5EF4-FFF2-40B4-BE49-F238E27FC236}">
                <a16:creationId xmlns:a16="http://schemas.microsoft.com/office/drawing/2014/main" id="{F0BD54D5-6AD5-3047-FEFE-DC016A09CDEF}"/>
              </a:ext>
            </a:extLst>
          </p:cNvPr>
          <p:cNvSpPr>
            <a:spLocks noGrp="1"/>
          </p:cNvSpPr>
          <p:nvPr>
            <p:ph idx="1"/>
          </p:nvPr>
        </p:nvSpPr>
        <p:spPr>
          <a:xfrm>
            <a:off x="6126848" y="875194"/>
            <a:ext cx="5077677" cy="5007185"/>
          </a:xfrm>
        </p:spPr>
        <p:txBody>
          <a:bodyPr anchor="t">
            <a:normAutofit fontScale="40000" lnSpcReduction="20000"/>
          </a:bodyPr>
          <a:lstStyle/>
          <a:p>
            <a:pPr marL="342900" lvl="0" indent="-342900">
              <a:buFont typeface="Arial" panose="020B0604020202020204" pitchFamily="34" charset="0"/>
              <a:buChar char="-"/>
            </a:pPr>
            <a:r>
              <a:rPr lang="en-GB" sz="6000" dirty="0">
                <a:effectLst/>
                <a:latin typeface="Calibri" panose="020F0502020204030204" pitchFamily="34" charset="0"/>
                <a:ea typeface="Calibri" panose="020F0502020204030204" pitchFamily="34" charset="0"/>
                <a:cs typeface="Times New Roman" panose="02020603050405020304" pitchFamily="18" charset="0"/>
                <a:hlinkClick r:id="rId3"/>
              </a:rPr>
              <a:t>Matthew.Case@Oxfordshire.gov.uk</a:t>
            </a:r>
            <a:endParaRPr lang="en-GB" sz="6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4500" dirty="0">
                <a:effectLst/>
                <a:latin typeface="Calibri" panose="020F0502020204030204" pitchFamily="34" charset="0"/>
              </a:rPr>
              <a:t>https://</a:t>
            </a:r>
            <a:r>
              <a:rPr lang="en-GB" sz="4500" dirty="0" err="1">
                <a:effectLst/>
                <a:latin typeface="Calibri" panose="020F0502020204030204" pitchFamily="34" charset="0"/>
              </a:rPr>
              <a:t>myeplanning.oxfordshire.gov.uk</a:t>
            </a:r>
            <a:r>
              <a:rPr lang="en-GB" sz="4500" dirty="0">
                <a:effectLst/>
                <a:latin typeface="Calibri" panose="020F0502020204030204" pitchFamily="34" charset="0"/>
              </a:rPr>
              <a:t>/Planning/Display/MW.0027/22#undefined </a:t>
            </a:r>
          </a:p>
          <a:p>
            <a:pPr marL="342900" indent="-342900">
              <a:buFont typeface="Arial" panose="020B0604020202020204" pitchFamily="34" charset="0"/>
              <a:buChar char="-"/>
            </a:pPr>
            <a:endParaRPr lang="en-GB" sz="4500" dirty="0">
              <a:effectLst/>
              <a:latin typeface="Calibri" panose="020F0502020204030204" pitchFamily="34" charset="0"/>
            </a:endParaRPr>
          </a:p>
          <a:p>
            <a:pPr>
              <a:buFontTx/>
              <a:buChar char="-"/>
            </a:pPr>
            <a:r>
              <a:rPr lang="en-GB" sz="4500" dirty="0"/>
              <a:t>MP </a:t>
            </a:r>
            <a:r>
              <a:rPr lang="en-GB" sz="4500" b="0" i="0" u="none" strike="noStrike" dirty="0">
                <a:effectLst/>
                <a:latin typeface="National"/>
              </a:rPr>
              <a:t> </a:t>
            </a:r>
            <a:r>
              <a:rPr lang="en-GB" sz="5000" b="0" i="0" u="sng" dirty="0">
                <a:effectLst/>
                <a:latin typeface="National"/>
                <a:hlinkClick r:id="rId4"/>
              </a:rPr>
              <a:t>layla.moran.mp@parliament.uk</a:t>
            </a:r>
            <a:endParaRPr lang="en-GB" sz="5000" b="0" i="0" u="sng" dirty="0">
              <a:effectLst/>
              <a:latin typeface="National"/>
            </a:endParaRPr>
          </a:p>
          <a:p>
            <a:pPr>
              <a:buFontTx/>
              <a:buChar char="-"/>
            </a:pPr>
            <a:r>
              <a:rPr lang="en-GB" sz="4500" b="0" i="0" u="none" strike="noStrike" dirty="0">
                <a:effectLst/>
                <a:latin typeface="Helvetica Neue" panose="02000503000000020004" pitchFamily="2" charset="0"/>
              </a:rPr>
              <a:t> </a:t>
            </a:r>
            <a:r>
              <a:rPr lang="en-GB" sz="4500" b="0" i="0" u="none" strike="noStrike" dirty="0">
                <a:effectLst/>
                <a:latin typeface="Helvetica Neue" panose="02000503000000020004" pitchFamily="2" charset="0"/>
                <a:hlinkClick r:id="rId5" tooltip="Send email to Anneliese Dodds"/>
              </a:rPr>
              <a:t>anneliese.dodds.casework@parliament.uk</a:t>
            </a:r>
            <a:endParaRPr lang="en-GB" sz="4500" b="0" i="0" u="none" strike="noStrike" dirty="0">
              <a:effectLst/>
              <a:latin typeface="Helvetica Neue" panose="02000503000000020004" pitchFamily="2" charset="0"/>
            </a:endParaRPr>
          </a:p>
          <a:p>
            <a:pPr>
              <a:buFontTx/>
              <a:buChar char="-"/>
            </a:pPr>
            <a:endParaRPr lang="en-GB" sz="4500" dirty="0"/>
          </a:p>
          <a:p>
            <a:pPr marL="0" lvl="0" indent="0">
              <a:buNone/>
            </a:pPr>
            <a:r>
              <a:rPr lang="en-GB" sz="4500" dirty="0">
                <a:effectLst/>
                <a:latin typeface="Arial" panose="020B0604020202020204" pitchFamily="34" charset="0"/>
                <a:ea typeface="Calibri" panose="020F0502020204030204" pitchFamily="34" charset="0"/>
                <a:cs typeface="Times New Roman" panose="02020603050405020304" pitchFamily="18" charset="0"/>
              </a:rPr>
              <a:t>Councillors </a:t>
            </a:r>
            <a:r>
              <a:rPr lang="en-GB" sz="4500" dirty="0">
                <a:effectLst/>
                <a:latin typeface="Arial" panose="020B0604020202020204" pitchFamily="34" charset="0"/>
                <a:ea typeface="Calibri" panose="020F0502020204030204" pitchFamily="34" charset="0"/>
                <a:cs typeface="Times New Roman" panose="02020603050405020304" pitchFamily="18" charset="0"/>
                <a:hlinkClick r:id="rId6"/>
              </a:rPr>
              <a:t>https://mycouncil.oxfordshire.gov.uk/mgMemberIndex.aspx?VW=TABLE&amp;PIC=1&amp;bcr=1</a:t>
            </a:r>
            <a:endParaRPr lang="en-GB" sz="45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buNone/>
            </a:pPr>
            <a:r>
              <a:rPr lang="en-GB" sz="4500" dirty="0">
                <a:effectLst/>
                <a:latin typeface="Arial" panose="020B0604020202020204" pitchFamily="34" charset="0"/>
                <a:ea typeface="Calibri" panose="020F0502020204030204" pitchFamily="34" charset="0"/>
                <a:cs typeface="Times New Roman" panose="02020603050405020304" pitchFamily="18" charset="0"/>
              </a:rPr>
              <a:t>https://</a:t>
            </a:r>
            <a:r>
              <a:rPr lang="en-GB" sz="4500" dirty="0" err="1">
                <a:effectLst/>
                <a:latin typeface="Arial" panose="020B0604020202020204" pitchFamily="34" charset="0"/>
                <a:ea typeface="Calibri" panose="020F0502020204030204" pitchFamily="34" charset="0"/>
                <a:cs typeface="Times New Roman" panose="02020603050405020304" pitchFamily="18" charset="0"/>
              </a:rPr>
              <a:t>mycouncil.oxford.gov.uk</a:t>
            </a:r>
            <a:r>
              <a:rPr lang="en-GB" sz="4500" dirty="0">
                <a:effectLst/>
                <a:latin typeface="Arial" panose="020B0604020202020204" pitchFamily="34" charset="0"/>
                <a:ea typeface="Calibri" panose="020F0502020204030204" pitchFamily="34" charset="0"/>
                <a:cs typeface="Times New Roman" panose="02020603050405020304" pitchFamily="18" charset="0"/>
              </a:rPr>
              <a:t>/</a:t>
            </a:r>
            <a:r>
              <a:rPr lang="en-GB" sz="4500" dirty="0" err="1">
                <a:effectLst/>
                <a:latin typeface="Arial" panose="020B0604020202020204" pitchFamily="34" charset="0"/>
                <a:ea typeface="Calibri" panose="020F0502020204030204" pitchFamily="34" charset="0"/>
                <a:cs typeface="Times New Roman" panose="02020603050405020304" pitchFamily="18" charset="0"/>
              </a:rPr>
              <a:t>mgCommitteeMailingList.aspx?ID</a:t>
            </a:r>
            <a:r>
              <a:rPr lang="en-GB" sz="4500" dirty="0">
                <a:effectLst/>
                <a:latin typeface="Arial" panose="020B0604020202020204" pitchFamily="34" charset="0"/>
                <a:ea typeface="Calibri" panose="020F0502020204030204" pitchFamily="34" charset="0"/>
                <a:cs typeface="Times New Roman" panose="02020603050405020304" pitchFamily="18" charset="0"/>
              </a:rPr>
              <a:t>=0</a:t>
            </a:r>
          </a:p>
          <a:p>
            <a:pPr marL="0" lvl="0" indent="0">
              <a:buNone/>
            </a:pPr>
            <a:endParaRPr lang="en-GB" sz="45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GB" sz="4500" dirty="0">
                <a:effectLst/>
                <a:latin typeface="Arial" panose="020B0604020202020204" pitchFamily="34" charset="0"/>
                <a:ea typeface="Calibri" panose="020F0502020204030204" pitchFamily="34" charset="0"/>
                <a:cs typeface="Times New Roman" panose="02020603050405020304" pitchFamily="18" charset="0"/>
              </a:rPr>
              <a:t>Petition </a:t>
            </a:r>
            <a:r>
              <a:rPr lang="en-GB" sz="4500" dirty="0">
                <a:effectLst/>
                <a:latin typeface="Helvetica Neue" panose="02000503000000020004" pitchFamily="2" charset="0"/>
                <a:hlinkClick r:id="rId7"/>
              </a:rPr>
              <a:t>https://www.change.org/SaveHinkseyMeadow</a:t>
            </a:r>
            <a:endParaRPr lang="en-GB" sz="4500" dirty="0"/>
          </a:p>
          <a:p>
            <a:pPr marL="342900" indent="-342900">
              <a:buFont typeface="Arial" panose="020B0604020202020204" pitchFamily="34" charset="0"/>
              <a:buChar char="-"/>
            </a:pPr>
            <a:r>
              <a:rPr lang="en-GB" sz="4500" dirty="0">
                <a:effectLst/>
                <a:latin typeface="Arial" panose="020B0604020202020204" pitchFamily="34" charset="0"/>
                <a:ea typeface="Calibri" panose="020F0502020204030204" pitchFamily="34" charset="0"/>
                <a:cs typeface="Times New Roman" panose="02020603050405020304" pitchFamily="18" charset="0"/>
              </a:rPr>
              <a:t>Therese Coffey if you support a public inquiry </a:t>
            </a:r>
            <a:r>
              <a:rPr lang="en-GB" sz="4500" b="0" i="0" u="none" strike="noStrike" dirty="0">
                <a:effectLst/>
                <a:latin typeface="National"/>
              </a:rPr>
              <a:t> </a:t>
            </a:r>
            <a:r>
              <a:rPr lang="en-GB" sz="4500" b="0" i="0" u="sng" dirty="0">
                <a:effectLst/>
                <a:latin typeface="National"/>
                <a:hlinkClick r:id="rId8"/>
              </a:rPr>
              <a:t>therese.coffey.mp@parliament.uk</a:t>
            </a:r>
            <a:endParaRPr lang="en-GB" sz="4500" b="0" i="0" u="sng" dirty="0">
              <a:effectLst/>
              <a:latin typeface="National"/>
            </a:endParaRPr>
          </a:p>
          <a:p>
            <a:pPr marL="342900" indent="-342900">
              <a:buFont typeface="Arial" panose="020B0604020202020204" pitchFamily="34" charset="0"/>
              <a:buChar char="-"/>
            </a:pPr>
            <a:endParaRPr lang="en-GB" sz="4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700" dirty="0"/>
          </a:p>
        </p:txBody>
      </p:sp>
      <p:sp>
        <p:nvSpPr>
          <p:cNvPr id="6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cxnSp>
        <p:nvCxnSpPr>
          <p:cNvPr id="7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327780"/>
      </p:ext>
    </p:extLst>
  </p:cSld>
  <p:clrMapOvr>
    <a:masterClrMapping/>
  </p:clrMapOvr>
  <mc:AlternateContent xmlns:mc="http://schemas.openxmlformats.org/markup-compatibility/2006" xmlns:p14="http://schemas.microsoft.com/office/powerpoint/2010/main">
    <mc:Choice Requires="p14">
      <p:transition spd="slow" p14:dur="2000" advTm="29724"/>
    </mc:Choice>
    <mc:Fallback xmlns="">
      <p:transition spd="slow" advTm="29724"/>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5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73" name="Freeform: Shape 60">
            <a:extLst>
              <a:ext uri="{FF2B5EF4-FFF2-40B4-BE49-F238E27FC236}">
                <a16:creationId xmlns:a16="http://schemas.microsoft.com/office/drawing/2014/main" id="{D0F14822-B1F1-4730-A131-C3416A79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75" name="Freeform: Shape 62">
            <a:extLst>
              <a:ext uri="{FF2B5EF4-FFF2-40B4-BE49-F238E27FC236}">
                <a16:creationId xmlns:a16="http://schemas.microsoft.com/office/drawing/2014/main" id="{063F1D6B-3845-4F68-9803-39000080E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4" name="Picture 3" descr="A picture containing outdoor, sky, grass, plant&#10;&#10;Description automatically generated">
            <a:extLst>
              <a:ext uri="{FF2B5EF4-FFF2-40B4-BE49-F238E27FC236}">
                <a16:creationId xmlns:a16="http://schemas.microsoft.com/office/drawing/2014/main" id="{576510A7-1935-9B1F-F31B-09E6D96DCC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sp>
        <p:nvSpPr>
          <p:cNvPr id="8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8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5" name="TextBox 4">
            <a:extLst>
              <a:ext uri="{FF2B5EF4-FFF2-40B4-BE49-F238E27FC236}">
                <a16:creationId xmlns:a16="http://schemas.microsoft.com/office/drawing/2014/main" id="{51490A74-70B1-7FD9-09D5-AB5CECFEACA7}"/>
              </a:ext>
            </a:extLst>
          </p:cNvPr>
          <p:cNvSpPr txBox="1"/>
          <p:nvPr/>
        </p:nvSpPr>
        <p:spPr>
          <a:xfrm>
            <a:off x="6006231" y="1737119"/>
            <a:ext cx="5138498" cy="4167571"/>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Univers"/>
                <a:ea typeface="+mn-ea"/>
                <a:cs typeface="+mn-cs"/>
              </a:rPr>
              <a:t>“</a:t>
            </a:r>
            <a:r>
              <a:rPr kumimoji="0" lang="en-US" sz="1800" b="1" i="0" u="none" strike="noStrike" kern="1200" cap="none" spc="0" normalizeH="0" baseline="0" noProof="0" dirty="0">
                <a:ln>
                  <a:noFill/>
                </a:ln>
                <a:solidFill>
                  <a:srgbClr val="000000"/>
                </a:solidFill>
                <a:effectLst/>
                <a:uLnTx/>
                <a:uFillTx/>
                <a:latin typeface="Univers"/>
                <a:ea typeface="+mn-ea"/>
                <a:cs typeface="+mn-cs"/>
              </a:rPr>
              <a:t>Wildflower meadows are a unique and irreplaceable part of our cultural heritage, no less than Stonehenge and the </a:t>
            </a:r>
            <a:r>
              <a:rPr kumimoji="0" lang="en-US" sz="1800" b="1" i="0" u="none" strike="noStrike" kern="1200" cap="none" spc="0" normalizeH="0" baseline="0" noProof="0" dirty="0" err="1">
                <a:ln>
                  <a:noFill/>
                </a:ln>
                <a:solidFill>
                  <a:srgbClr val="000000"/>
                </a:solidFill>
                <a:effectLst/>
                <a:uLnTx/>
                <a:uFillTx/>
                <a:latin typeface="Univers"/>
                <a:ea typeface="+mn-ea"/>
                <a:cs typeface="+mn-cs"/>
              </a:rPr>
              <a:t>Rollright</a:t>
            </a:r>
            <a:r>
              <a:rPr kumimoji="0" lang="en-US" sz="1800" b="1" i="0" u="none" strike="noStrike" kern="1200" cap="none" spc="0" normalizeH="0" baseline="0" noProof="0" dirty="0">
                <a:ln>
                  <a:noFill/>
                </a:ln>
                <a:solidFill>
                  <a:srgbClr val="000000"/>
                </a:solidFill>
                <a:effectLst/>
                <a:uLnTx/>
                <a:uFillTx/>
                <a:latin typeface="Univers"/>
                <a:ea typeface="+mn-ea"/>
                <a:cs typeface="+mn-cs"/>
              </a:rPr>
              <a:t> Stones.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Univers"/>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Univers"/>
                <a:ea typeface="+mn-ea"/>
                <a:cs typeface="+mn-cs"/>
              </a:rPr>
              <a:t>But floodplain meadows also play a vital and complex role in our 21st century society, and not least in mitigating floods. Their loss is of national and international significance.”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Univers"/>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Univers"/>
                <a:ea typeface="+mn-ea"/>
                <a:cs typeface="+mn-cs"/>
              </a:rPr>
              <a:t>Catriona Bass of the Thames Valley Wildflower Meadow</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Univers"/>
                <a:ea typeface="+mn-ea"/>
                <a:cs typeface="+mn-cs"/>
              </a:rPr>
              <a:t> </a:t>
            </a:r>
            <a:endParaRPr kumimoji="0" lang="en-US" sz="1800" b="0" i="0" u="none" strike="noStrike" kern="1200" cap="none" spc="0" normalizeH="0" baseline="0" noProof="0" dirty="0">
              <a:ln>
                <a:noFill/>
              </a:ln>
              <a:solidFill>
                <a:srgbClr val="000000"/>
              </a:solidFill>
              <a:effectLst/>
              <a:uLnTx/>
              <a:uFillTx/>
              <a:latin typeface="Univers"/>
              <a:ea typeface="+mn-ea"/>
              <a:cs typeface="+mn-cs"/>
            </a:endParaRPr>
          </a:p>
        </p:txBody>
      </p:sp>
      <p:sp>
        <p:nvSpPr>
          <p:cNvPr id="6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pic>
        <p:nvPicPr>
          <p:cNvPr id="2" name="Picture 1">
            <a:extLst>
              <a:ext uri="{FF2B5EF4-FFF2-40B4-BE49-F238E27FC236}">
                <a16:creationId xmlns:a16="http://schemas.microsoft.com/office/drawing/2014/main" id="{8522EE3F-C803-2883-98AA-A98EBEF782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67504"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cxnSp>
        <p:nvCxnSpPr>
          <p:cNvPr id="71" name="Straight Connector 7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C069D15-902F-633A-3EC5-287604B47CCE}"/>
              </a:ext>
            </a:extLst>
          </p:cNvPr>
          <p:cNvSpPr txBox="1"/>
          <p:nvPr/>
        </p:nvSpPr>
        <p:spPr>
          <a:xfrm>
            <a:off x="4618954" y="499227"/>
            <a:ext cx="683429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Univers"/>
                <a:ea typeface="+mn-ea"/>
                <a:cs typeface="+mn-cs"/>
              </a:rPr>
              <a:t>What will be Oxford’s gift to our green King?</a:t>
            </a:r>
          </a:p>
        </p:txBody>
      </p:sp>
    </p:spTree>
    <p:extLst>
      <p:ext uri="{BB962C8B-B14F-4D97-AF65-F5344CB8AC3E}">
        <p14:creationId xmlns:p14="http://schemas.microsoft.com/office/powerpoint/2010/main" val="3030316033"/>
      </p:ext>
    </p:extLst>
  </p:cSld>
  <p:clrMapOvr>
    <a:masterClrMapping/>
  </p:clrMapOvr>
  <mc:AlternateContent xmlns:mc="http://schemas.openxmlformats.org/markup-compatibility/2006" xmlns:p14="http://schemas.microsoft.com/office/powerpoint/2010/main">
    <mc:Choice Requires="p14">
      <p:transition spd="slow" p14:dur="2000" advTm="4297"/>
    </mc:Choice>
    <mc:Fallback xmlns="">
      <p:transition spd="slow" advTm="4297"/>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7" name="Straight Connector 17">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48"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4" name="Content Placeholder 3" descr="A child walking through a field of flowers&#10;&#10;Description automatically generated with low confidence">
            <a:extLst>
              <a:ext uri="{FF2B5EF4-FFF2-40B4-BE49-F238E27FC236}">
                <a16:creationId xmlns:a16="http://schemas.microsoft.com/office/drawing/2014/main" id="{7CB6ACDA-D7B0-0491-89A5-4A2869BA8D1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9" name="Rectangle 21">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2" name="Title 1">
            <a:extLst>
              <a:ext uri="{FF2B5EF4-FFF2-40B4-BE49-F238E27FC236}">
                <a16:creationId xmlns:a16="http://schemas.microsoft.com/office/drawing/2014/main" id="{035D38F5-EA14-62E4-0D1C-DF0ADEC4B162}"/>
              </a:ext>
            </a:extLst>
          </p:cNvPr>
          <p:cNvSpPr>
            <a:spLocks noGrp="1"/>
          </p:cNvSpPr>
          <p:nvPr>
            <p:ph type="title"/>
          </p:nvPr>
        </p:nvSpPr>
        <p:spPr>
          <a:xfrm>
            <a:off x="477981" y="1122362"/>
            <a:ext cx="4023360" cy="2802219"/>
          </a:xfrm>
        </p:spPr>
        <p:txBody>
          <a:bodyPr vert="horz" lIns="91440" tIns="45720" rIns="91440" bIns="45720" rtlCol="0" anchor="b">
            <a:normAutofit/>
          </a:bodyPr>
          <a:lstStyle/>
          <a:p>
            <a:r>
              <a:rPr lang="en-US" sz="3000" b="1" i="0" kern="1200" cap="all" baseline="0" dirty="0">
                <a:solidFill>
                  <a:schemeClr val="tx1"/>
                </a:solidFill>
              </a:rPr>
              <a:t>Don’t let this summer be the last for </a:t>
            </a:r>
            <a:r>
              <a:rPr lang="en-US" sz="3000" b="1" i="0" kern="1200" cap="all" baseline="0" dirty="0" err="1">
                <a:solidFill>
                  <a:schemeClr val="tx1"/>
                </a:solidFill>
              </a:rPr>
              <a:t>Hinksey</a:t>
            </a:r>
            <a:r>
              <a:rPr lang="en-US" sz="3000" b="1" i="0" kern="1200" cap="all" baseline="0" dirty="0">
                <a:solidFill>
                  <a:schemeClr val="tx1"/>
                </a:solidFill>
              </a:rPr>
              <a:t> Meadow and The wildlife corridor</a:t>
            </a:r>
          </a:p>
        </p:txBody>
      </p:sp>
    </p:spTree>
    <p:extLst>
      <p:ext uri="{BB962C8B-B14F-4D97-AF65-F5344CB8AC3E}">
        <p14:creationId xmlns:p14="http://schemas.microsoft.com/office/powerpoint/2010/main" val="3143022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035"/>
    </mc:Choice>
    <mc:Fallback xmlns="">
      <p:transition spd="slow" advTm="1003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20F2A-4D35-56FF-95AC-CFC6D513072E}"/>
              </a:ext>
            </a:extLst>
          </p:cNvPr>
          <p:cNvSpPr>
            <a:spLocks noGrp="1"/>
          </p:cNvSpPr>
          <p:nvPr>
            <p:ph type="title"/>
          </p:nvPr>
        </p:nvSpPr>
        <p:spPr>
          <a:xfrm>
            <a:off x="2095501" y="169184"/>
            <a:ext cx="8284028" cy="1325563"/>
          </a:xfrm>
        </p:spPr>
        <p:txBody>
          <a:bodyPr>
            <a:normAutofit/>
          </a:bodyPr>
          <a:lstStyle/>
          <a:p>
            <a:r>
              <a:rPr lang="en-GB" sz="2800" b="1" dirty="0">
                <a:latin typeface="+mn-lt"/>
              </a:rPr>
              <a:t>How the scheme with and without the channel will protect property</a:t>
            </a:r>
          </a:p>
        </p:txBody>
      </p:sp>
      <p:sp>
        <p:nvSpPr>
          <p:cNvPr id="5" name="TextBox 4">
            <a:extLst>
              <a:ext uri="{FF2B5EF4-FFF2-40B4-BE49-F238E27FC236}">
                <a16:creationId xmlns:a16="http://schemas.microsoft.com/office/drawing/2014/main" id="{EEB165D7-02FC-F56F-A401-82FDD25C06A5}"/>
              </a:ext>
            </a:extLst>
          </p:cNvPr>
          <p:cNvSpPr txBox="1"/>
          <p:nvPr/>
        </p:nvSpPr>
        <p:spPr>
          <a:xfrm>
            <a:off x="2095502" y="5982641"/>
            <a:ext cx="8561613" cy="769441"/>
          </a:xfrm>
          <a:prstGeom prst="rect">
            <a:avLst/>
          </a:prstGeom>
          <a:noFill/>
        </p:spPr>
        <p:txBody>
          <a:bodyPr wrap="square" rtlCol="0">
            <a:spAutoFit/>
          </a:bodyPr>
          <a:lstStyle/>
          <a:p>
            <a:pPr defTabSz="457200"/>
            <a:r>
              <a:rPr lang="en-GB" dirty="0">
                <a:solidFill>
                  <a:prstClr val="black"/>
                </a:solidFill>
                <a:latin typeface="Calibri" panose="020F0502020204030204"/>
              </a:rPr>
              <a:t>* No channel from 200m south of Botley Road to Old Abingdon Road</a:t>
            </a:r>
          </a:p>
          <a:p>
            <a:pPr defTabSz="457200"/>
            <a:endParaRPr lang="en-GB" sz="800" dirty="0">
              <a:solidFill>
                <a:prstClr val="black"/>
              </a:solidFill>
              <a:latin typeface="Calibri" panose="020F0502020204030204"/>
            </a:endParaRPr>
          </a:p>
          <a:p>
            <a:pPr defTabSz="457200"/>
            <a:r>
              <a:rPr lang="en-GB" dirty="0">
                <a:solidFill>
                  <a:prstClr val="black"/>
                </a:solidFill>
                <a:latin typeface="Calibri" panose="020F0502020204030204"/>
              </a:rPr>
              <a:t>Source: EA App. Q (2023) to planning application</a:t>
            </a:r>
          </a:p>
        </p:txBody>
      </p:sp>
      <p:graphicFrame>
        <p:nvGraphicFramePr>
          <p:cNvPr id="7" name="Table 7">
            <a:extLst>
              <a:ext uri="{FF2B5EF4-FFF2-40B4-BE49-F238E27FC236}">
                <a16:creationId xmlns:a16="http://schemas.microsoft.com/office/drawing/2014/main" id="{7C5458A7-33AF-D7FE-D90E-6AB755B00CE8}"/>
              </a:ext>
            </a:extLst>
          </p:cNvPr>
          <p:cNvGraphicFramePr>
            <a:graphicFrameLocks noGrp="1"/>
          </p:cNvGraphicFramePr>
          <p:nvPr>
            <p:ph idx="1"/>
          </p:nvPr>
        </p:nvGraphicFramePr>
        <p:xfrm>
          <a:off x="2152654" y="1406524"/>
          <a:ext cx="7786002" cy="4460994"/>
        </p:xfrm>
        <a:graphic>
          <a:graphicData uri="http://schemas.openxmlformats.org/drawingml/2006/table">
            <a:tbl>
              <a:tblPr firstRow="1" bandRow="1">
                <a:tableStyleId>{5C22544A-7EE6-4342-B048-85BDC9FD1C3A}</a:tableStyleId>
              </a:tblPr>
              <a:tblGrid>
                <a:gridCol w="3108977">
                  <a:extLst>
                    <a:ext uri="{9D8B030D-6E8A-4147-A177-3AD203B41FA5}">
                      <a16:colId xmlns:a16="http://schemas.microsoft.com/office/drawing/2014/main" val="1929431317"/>
                    </a:ext>
                  </a:extLst>
                </a:gridCol>
                <a:gridCol w="935405">
                  <a:extLst>
                    <a:ext uri="{9D8B030D-6E8A-4147-A177-3AD203B41FA5}">
                      <a16:colId xmlns:a16="http://schemas.microsoft.com/office/drawing/2014/main" val="2635771005"/>
                    </a:ext>
                  </a:extLst>
                </a:gridCol>
                <a:gridCol w="935405">
                  <a:extLst>
                    <a:ext uri="{9D8B030D-6E8A-4147-A177-3AD203B41FA5}">
                      <a16:colId xmlns:a16="http://schemas.microsoft.com/office/drawing/2014/main" val="355951777"/>
                    </a:ext>
                  </a:extLst>
                </a:gridCol>
                <a:gridCol w="935405">
                  <a:extLst>
                    <a:ext uri="{9D8B030D-6E8A-4147-A177-3AD203B41FA5}">
                      <a16:colId xmlns:a16="http://schemas.microsoft.com/office/drawing/2014/main" val="30028789"/>
                    </a:ext>
                  </a:extLst>
                </a:gridCol>
                <a:gridCol w="935405">
                  <a:extLst>
                    <a:ext uri="{9D8B030D-6E8A-4147-A177-3AD203B41FA5}">
                      <a16:colId xmlns:a16="http://schemas.microsoft.com/office/drawing/2014/main" val="2876304944"/>
                    </a:ext>
                  </a:extLst>
                </a:gridCol>
                <a:gridCol w="935405">
                  <a:extLst>
                    <a:ext uri="{9D8B030D-6E8A-4147-A177-3AD203B41FA5}">
                      <a16:colId xmlns:a16="http://schemas.microsoft.com/office/drawing/2014/main" val="3083078024"/>
                    </a:ext>
                  </a:extLst>
                </a:gridCol>
              </a:tblGrid>
              <a:tr h="868729">
                <a:tc rowSpan="2">
                  <a:txBody>
                    <a:bodyPr/>
                    <a:lstStyle/>
                    <a:p>
                      <a:r>
                        <a:rPr lang="en-GB" sz="2000" dirty="0"/>
                        <a:t>Options for flood protection</a:t>
                      </a: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Homes</a:t>
                      </a:r>
                      <a:r>
                        <a:rPr lang="en-GB" sz="2000" dirty="0"/>
                        <a:t> and </a:t>
                      </a:r>
                      <a:r>
                        <a:rPr lang="en-GB" sz="2000" dirty="0">
                          <a:solidFill>
                            <a:srgbClr val="00B050"/>
                          </a:solidFill>
                        </a:rPr>
                        <a:t>non-residential properties </a:t>
                      </a:r>
                      <a:r>
                        <a:rPr lang="en-GB" sz="2000" dirty="0">
                          <a:solidFill>
                            <a:schemeClr val="bg1"/>
                          </a:solidFill>
                        </a:rPr>
                        <a:t>at risk in flood</a:t>
                      </a:r>
                      <a:r>
                        <a:rPr lang="en-GB" sz="2000" dirty="0"/>
                        <a:t>s of a severity that would only occur every……</a:t>
                      </a: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a:p>
                  </a:txBody>
                  <a:tcPr/>
                </a:tc>
                <a:extLst>
                  <a:ext uri="{0D108BD9-81ED-4DB2-BD59-A6C34878D82A}">
                    <a16:rowId xmlns:a16="http://schemas.microsoft.com/office/drawing/2014/main" val="1922600481"/>
                  </a:ext>
                </a:extLst>
              </a:tr>
              <a:tr h="666025">
                <a:tc vMerge="1">
                  <a:txBody>
                    <a:bodyPr/>
                    <a:lstStyle/>
                    <a:p>
                      <a:endParaRPr lang="en-GB" dirty="0"/>
                    </a:p>
                  </a:txBody>
                  <a:tcPr/>
                </a:tc>
                <a:tc>
                  <a:txBody>
                    <a:bodyPr/>
                    <a:lstStyle/>
                    <a:p>
                      <a:pPr algn="ctr"/>
                      <a:r>
                        <a:rPr lang="en-GB" sz="2000" dirty="0"/>
                        <a:t>5   years</a:t>
                      </a:r>
                    </a:p>
                  </a:txBody>
                  <a:tcPr>
                    <a:solidFill>
                      <a:schemeClr val="accent1">
                        <a:lumMod val="40000"/>
                        <a:lumOff val="60000"/>
                      </a:schemeClr>
                    </a:solidFill>
                  </a:tcPr>
                </a:tc>
                <a:tc>
                  <a:txBody>
                    <a:bodyPr/>
                    <a:lstStyle/>
                    <a:p>
                      <a:pPr algn="ctr"/>
                      <a:r>
                        <a:rPr lang="en-GB" sz="2000" dirty="0"/>
                        <a:t>10 years</a:t>
                      </a:r>
                    </a:p>
                  </a:txBody>
                  <a:tcPr>
                    <a:solidFill>
                      <a:schemeClr val="accent1">
                        <a:lumMod val="40000"/>
                        <a:lumOff val="60000"/>
                      </a:schemeClr>
                    </a:solidFill>
                  </a:tcPr>
                </a:tc>
                <a:tc>
                  <a:txBody>
                    <a:bodyPr/>
                    <a:lstStyle/>
                    <a:p>
                      <a:pPr algn="ctr"/>
                      <a:r>
                        <a:rPr lang="en-GB" sz="2000" dirty="0"/>
                        <a:t>50 years</a:t>
                      </a:r>
                    </a:p>
                  </a:txBody>
                  <a:tcPr>
                    <a:solidFill>
                      <a:schemeClr val="accent1">
                        <a:lumMod val="40000"/>
                        <a:lumOff val="60000"/>
                      </a:schemeClr>
                    </a:solidFill>
                  </a:tcPr>
                </a:tc>
                <a:tc>
                  <a:txBody>
                    <a:bodyPr/>
                    <a:lstStyle/>
                    <a:p>
                      <a:pPr algn="ctr"/>
                      <a:r>
                        <a:rPr lang="en-GB" sz="2000" dirty="0"/>
                        <a:t>75 years</a:t>
                      </a:r>
                    </a:p>
                  </a:txBody>
                  <a:tcPr>
                    <a:solidFill>
                      <a:srgbClr val="FFC000"/>
                    </a:solidFill>
                  </a:tcPr>
                </a:tc>
                <a:tc>
                  <a:txBody>
                    <a:bodyPr/>
                    <a:lstStyle/>
                    <a:p>
                      <a:pPr algn="ctr"/>
                      <a:r>
                        <a:rPr lang="en-GB" sz="2000" dirty="0"/>
                        <a:t>100 years</a:t>
                      </a:r>
                    </a:p>
                  </a:txBody>
                  <a:tcPr>
                    <a:solidFill>
                      <a:schemeClr val="accent1">
                        <a:lumMod val="40000"/>
                        <a:lumOff val="60000"/>
                      </a:schemeClr>
                    </a:solidFill>
                  </a:tcPr>
                </a:tc>
                <a:extLst>
                  <a:ext uri="{0D108BD9-81ED-4DB2-BD59-A6C34878D82A}">
                    <a16:rowId xmlns:a16="http://schemas.microsoft.com/office/drawing/2014/main" val="3895667341"/>
                  </a:ext>
                </a:extLst>
              </a:tr>
              <a:tr h="904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Existing measures, </a:t>
                      </a:r>
                      <a:r>
                        <a:rPr lang="en-GB" sz="1800" dirty="0"/>
                        <a:t>(but no temporary defences after 25 years)</a:t>
                      </a:r>
                    </a:p>
                  </a:txBody>
                  <a:tcPr anchor="ctr">
                    <a:solidFill>
                      <a:schemeClr val="accent1">
                        <a:lumMod val="20000"/>
                        <a:lumOff val="80000"/>
                      </a:schemeClr>
                    </a:solidFill>
                  </a:tcPr>
                </a:tc>
                <a:tc>
                  <a:txBody>
                    <a:bodyPr/>
                    <a:lstStyle/>
                    <a:p>
                      <a:pPr algn="ctr"/>
                      <a:r>
                        <a:rPr lang="en-GB" sz="2000" b="1" dirty="0"/>
                        <a:t>77</a:t>
                      </a:r>
                    </a:p>
                    <a:p>
                      <a:pPr algn="ctr"/>
                      <a:r>
                        <a:rPr lang="en-GB" sz="2000" b="1" dirty="0">
                          <a:solidFill>
                            <a:srgbClr val="00B050"/>
                          </a:solidFill>
                        </a:rPr>
                        <a:t>49</a:t>
                      </a:r>
                    </a:p>
                  </a:txBody>
                  <a:tcPr anchor="ctr">
                    <a:solidFill>
                      <a:schemeClr val="accent1">
                        <a:lumMod val="20000"/>
                        <a:lumOff val="80000"/>
                      </a:schemeClr>
                    </a:solidFill>
                  </a:tcPr>
                </a:tc>
                <a:tc>
                  <a:txBody>
                    <a:bodyPr/>
                    <a:lstStyle/>
                    <a:p>
                      <a:pPr algn="ctr"/>
                      <a:r>
                        <a:rPr lang="en-GB" sz="2000" b="1" dirty="0"/>
                        <a:t>266</a:t>
                      </a:r>
                    </a:p>
                    <a:p>
                      <a:pPr algn="ctr"/>
                      <a:r>
                        <a:rPr lang="en-GB" sz="2000" b="1" dirty="0">
                          <a:solidFill>
                            <a:srgbClr val="00B050"/>
                          </a:solidFill>
                        </a:rPr>
                        <a:t>98</a:t>
                      </a:r>
                    </a:p>
                  </a:txBody>
                  <a:tcPr anchor="ctr">
                    <a:solidFill>
                      <a:schemeClr val="accent1">
                        <a:lumMod val="20000"/>
                        <a:lumOff val="80000"/>
                      </a:schemeClr>
                    </a:solidFill>
                  </a:tcPr>
                </a:tc>
                <a:tc>
                  <a:txBody>
                    <a:bodyPr/>
                    <a:lstStyle/>
                    <a:p>
                      <a:pPr algn="ctr"/>
                      <a:r>
                        <a:rPr lang="en-GB" sz="2000" b="1" dirty="0"/>
                        <a:t>862</a:t>
                      </a:r>
                    </a:p>
                    <a:p>
                      <a:pPr algn="ctr"/>
                      <a:r>
                        <a:rPr lang="en-GB" sz="2000" b="1" dirty="0">
                          <a:solidFill>
                            <a:srgbClr val="00B050"/>
                          </a:solidFill>
                        </a:rPr>
                        <a:t>201</a:t>
                      </a:r>
                    </a:p>
                  </a:txBody>
                  <a:tcPr anchor="ctr">
                    <a:solidFill>
                      <a:schemeClr val="accent1">
                        <a:lumMod val="20000"/>
                        <a:lumOff val="80000"/>
                      </a:schemeClr>
                    </a:solidFill>
                  </a:tcPr>
                </a:tc>
                <a:tc>
                  <a:txBody>
                    <a:bodyPr/>
                    <a:lstStyle/>
                    <a:p>
                      <a:pPr algn="ctr"/>
                      <a:r>
                        <a:rPr lang="en-GB" sz="2000" b="1" dirty="0"/>
                        <a:t>1126</a:t>
                      </a:r>
                    </a:p>
                    <a:p>
                      <a:pPr algn="ctr"/>
                      <a:r>
                        <a:rPr lang="en-GB" sz="2000" b="1" dirty="0">
                          <a:solidFill>
                            <a:srgbClr val="00B050"/>
                          </a:solidFill>
                        </a:rPr>
                        <a:t>253</a:t>
                      </a:r>
                    </a:p>
                  </a:txBody>
                  <a:tcPr anchor="ctr">
                    <a:solidFill>
                      <a:srgbClr val="FFC000"/>
                    </a:solidFill>
                  </a:tcPr>
                </a:tc>
                <a:tc>
                  <a:txBody>
                    <a:bodyPr/>
                    <a:lstStyle/>
                    <a:p>
                      <a:pPr algn="ctr"/>
                      <a:r>
                        <a:rPr lang="en-GB" sz="2000" b="1" dirty="0"/>
                        <a:t>1319</a:t>
                      </a:r>
                    </a:p>
                    <a:p>
                      <a:pPr algn="ctr"/>
                      <a:r>
                        <a:rPr lang="en-GB" sz="2000" b="1" dirty="0">
                          <a:solidFill>
                            <a:srgbClr val="00B050"/>
                          </a:solidFill>
                        </a:rPr>
                        <a:t>284</a:t>
                      </a:r>
                    </a:p>
                  </a:txBody>
                  <a:tcPr anchor="ctr">
                    <a:solidFill>
                      <a:schemeClr val="accent1">
                        <a:lumMod val="20000"/>
                        <a:lumOff val="80000"/>
                      </a:schemeClr>
                    </a:solidFill>
                  </a:tcPr>
                </a:tc>
                <a:extLst>
                  <a:ext uri="{0D108BD9-81ED-4DB2-BD59-A6C34878D82A}">
                    <a16:rowId xmlns:a16="http://schemas.microsoft.com/office/drawing/2014/main" val="2533901686"/>
                  </a:ext>
                </a:extLst>
              </a:tr>
              <a:tr h="904617">
                <a:tc>
                  <a:txBody>
                    <a:bodyPr/>
                    <a:lstStyle/>
                    <a:p>
                      <a:r>
                        <a:rPr lang="en-GB" sz="2000" dirty="0"/>
                        <a:t>Scheme without the flood channel* </a:t>
                      </a:r>
                    </a:p>
                  </a:txBody>
                  <a:tcPr anchor="ctr">
                    <a:solidFill>
                      <a:schemeClr val="accent1">
                        <a:lumMod val="20000"/>
                        <a:lumOff val="80000"/>
                      </a:schemeClr>
                    </a:solidFill>
                  </a:tcPr>
                </a:tc>
                <a:tc>
                  <a:txBody>
                    <a:bodyPr/>
                    <a:lstStyle/>
                    <a:p>
                      <a:pPr algn="ctr"/>
                      <a:r>
                        <a:rPr lang="en-GB" sz="2000" b="1" dirty="0"/>
                        <a:t>1</a:t>
                      </a:r>
                    </a:p>
                    <a:p>
                      <a:pPr algn="ctr"/>
                      <a:r>
                        <a:rPr lang="en-GB" sz="2000" b="1" dirty="0">
                          <a:solidFill>
                            <a:srgbClr val="00B050"/>
                          </a:solidFill>
                        </a:rPr>
                        <a:t>12</a:t>
                      </a:r>
                    </a:p>
                  </a:txBody>
                  <a:tcPr anchor="ctr">
                    <a:solidFill>
                      <a:schemeClr val="accent1">
                        <a:lumMod val="20000"/>
                        <a:lumOff val="80000"/>
                      </a:schemeClr>
                    </a:solidFill>
                  </a:tcPr>
                </a:tc>
                <a:tc>
                  <a:txBody>
                    <a:bodyPr/>
                    <a:lstStyle/>
                    <a:p>
                      <a:pPr algn="ctr"/>
                      <a:r>
                        <a:rPr lang="en-GB" sz="2000" b="1" dirty="0"/>
                        <a:t>37</a:t>
                      </a:r>
                    </a:p>
                    <a:p>
                      <a:pPr algn="ctr"/>
                      <a:r>
                        <a:rPr lang="en-GB" sz="2000" b="1" dirty="0">
                          <a:solidFill>
                            <a:srgbClr val="00B050"/>
                          </a:solidFill>
                        </a:rPr>
                        <a:t>56</a:t>
                      </a:r>
                    </a:p>
                  </a:txBody>
                  <a:tcPr anchor="ctr">
                    <a:solidFill>
                      <a:schemeClr val="accent1">
                        <a:lumMod val="20000"/>
                        <a:lumOff val="80000"/>
                      </a:schemeClr>
                    </a:solidFill>
                  </a:tcPr>
                </a:tc>
                <a:tc>
                  <a:txBody>
                    <a:bodyPr/>
                    <a:lstStyle/>
                    <a:p>
                      <a:pPr algn="ctr"/>
                      <a:r>
                        <a:rPr lang="en-GB" sz="2000" b="1" dirty="0"/>
                        <a:t>156</a:t>
                      </a:r>
                    </a:p>
                    <a:p>
                      <a:pPr algn="ctr"/>
                      <a:r>
                        <a:rPr lang="en-GB" sz="2000" b="1" dirty="0">
                          <a:solidFill>
                            <a:srgbClr val="00B050"/>
                          </a:solidFill>
                        </a:rPr>
                        <a:t>116</a:t>
                      </a:r>
                    </a:p>
                  </a:txBody>
                  <a:tcPr anchor="ctr">
                    <a:solidFill>
                      <a:schemeClr val="accent1">
                        <a:lumMod val="20000"/>
                        <a:lumOff val="80000"/>
                      </a:schemeClr>
                    </a:solidFill>
                  </a:tcPr>
                </a:tc>
                <a:tc>
                  <a:txBody>
                    <a:bodyPr/>
                    <a:lstStyle/>
                    <a:p>
                      <a:pPr algn="ctr"/>
                      <a:r>
                        <a:rPr lang="en-GB" sz="2000" b="1" dirty="0"/>
                        <a:t>234</a:t>
                      </a:r>
                    </a:p>
                    <a:p>
                      <a:pPr algn="ctr"/>
                      <a:r>
                        <a:rPr lang="en-GB" sz="2000" b="1" dirty="0">
                          <a:solidFill>
                            <a:srgbClr val="00B050"/>
                          </a:solidFill>
                        </a:rPr>
                        <a:t>147</a:t>
                      </a:r>
                    </a:p>
                  </a:txBody>
                  <a:tcPr anchor="ctr">
                    <a:solidFill>
                      <a:srgbClr val="FFC000"/>
                    </a:solidFill>
                  </a:tcPr>
                </a:tc>
                <a:tc>
                  <a:txBody>
                    <a:bodyPr/>
                    <a:lstStyle/>
                    <a:p>
                      <a:pPr algn="ctr"/>
                      <a:r>
                        <a:rPr lang="en-GB" sz="2000" b="1" dirty="0"/>
                        <a:t>524</a:t>
                      </a:r>
                    </a:p>
                    <a:p>
                      <a:pPr algn="ctr"/>
                      <a:r>
                        <a:rPr lang="en-GB" sz="2000" b="1" dirty="0">
                          <a:solidFill>
                            <a:srgbClr val="00B050"/>
                          </a:solidFill>
                        </a:rPr>
                        <a:t>210</a:t>
                      </a:r>
                    </a:p>
                  </a:txBody>
                  <a:tcPr anchor="ctr">
                    <a:solidFill>
                      <a:schemeClr val="accent1">
                        <a:lumMod val="20000"/>
                        <a:lumOff val="80000"/>
                      </a:schemeClr>
                    </a:solidFill>
                  </a:tcPr>
                </a:tc>
                <a:extLst>
                  <a:ext uri="{0D108BD9-81ED-4DB2-BD59-A6C34878D82A}">
                    <a16:rowId xmlns:a16="http://schemas.microsoft.com/office/drawing/2014/main" val="645146374"/>
                  </a:ext>
                </a:extLst>
              </a:tr>
              <a:tr h="904617">
                <a:tc>
                  <a:txBody>
                    <a:bodyPr/>
                    <a:lstStyle/>
                    <a:p>
                      <a:r>
                        <a:rPr lang="en-GB" sz="2000" dirty="0"/>
                        <a:t>Scheme with the whole flood channel</a:t>
                      </a:r>
                    </a:p>
                  </a:txBody>
                  <a:tcPr anchor="ctr">
                    <a:solidFill>
                      <a:schemeClr val="accent1">
                        <a:lumMod val="20000"/>
                        <a:lumOff val="80000"/>
                      </a:schemeClr>
                    </a:solidFill>
                  </a:tcPr>
                </a:tc>
                <a:tc>
                  <a:txBody>
                    <a:bodyPr/>
                    <a:lstStyle/>
                    <a:p>
                      <a:pPr algn="ctr"/>
                      <a:r>
                        <a:rPr lang="en-GB" sz="2000" b="1" dirty="0"/>
                        <a:t>1</a:t>
                      </a:r>
                    </a:p>
                    <a:p>
                      <a:pPr algn="ctr"/>
                      <a:r>
                        <a:rPr lang="en-GB" sz="2000" b="1" dirty="0">
                          <a:solidFill>
                            <a:srgbClr val="00B050"/>
                          </a:solidFill>
                        </a:rPr>
                        <a:t>8</a:t>
                      </a:r>
                    </a:p>
                  </a:txBody>
                  <a:tcPr anchor="ctr">
                    <a:solidFill>
                      <a:schemeClr val="accent1">
                        <a:lumMod val="20000"/>
                        <a:lumOff val="80000"/>
                      </a:schemeClr>
                    </a:solidFill>
                  </a:tcPr>
                </a:tc>
                <a:tc>
                  <a:txBody>
                    <a:bodyPr/>
                    <a:lstStyle/>
                    <a:p>
                      <a:pPr algn="ctr"/>
                      <a:r>
                        <a:rPr lang="en-GB" sz="2000" b="1" dirty="0"/>
                        <a:t>7</a:t>
                      </a:r>
                    </a:p>
                    <a:p>
                      <a:pPr algn="ctr"/>
                      <a:r>
                        <a:rPr lang="en-GB" sz="2000" b="1" dirty="0">
                          <a:solidFill>
                            <a:srgbClr val="00B050"/>
                          </a:solidFill>
                        </a:rPr>
                        <a:t>27</a:t>
                      </a:r>
                    </a:p>
                  </a:txBody>
                  <a:tcPr anchor="ctr">
                    <a:solidFill>
                      <a:schemeClr val="accent1">
                        <a:lumMod val="20000"/>
                        <a:lumOff val="80000"/>
                      </a:schemeClr>
                    </a:solidFill>
                  </a:tcPr>
                </a:tc>
                <a:tc>
                  <a:txBody>
                    <a:bodyPr/>
                    <a:lstStyle/>
                    <a:p>
                      <a:pPr algn="ctr"/>
                      <a:r>
                        <a:rPr lang="en-GB" sz="2000" b="1" dirty="0"/>
                        <a:t>105</a:t>
                      </a:r>
                    </a:p>
                    <a:p>
                      <a:pPr algn="ctr"/>
                      <a:r>
                        <a:rPr lang="en-GB" sz="2000" b="1" dirty="0">
                          <a:solidFill>
                            <a:srgbClr val="00B050"/>
                          </a:solidFill>
                        </a:rPr>
                        <a:t>92</a:t>
                      </a:r>
                    </a:p>
                  </a:txBody>
                  <a:tcPr anchor="ctr">
                    <a:solidFill>
                      <a:schemeClr val="accent1">
                        <a:lumMod val="20000"/>
                        <a:lumOff val="80000"/>
                      </a:schemeClr>
                    </a:solidFill>
                  </a:tcPr>
                </a:tc>
                <a:tc>
                  <a:txBody>
                    <a:bodyPr/>
                    <a:lstStyle/>
                    <a:p>
                      <a:pPr algn="ctr"/>
                      <a:r>
                        <a:rPr lang="en-GB" sz="2000" b="1" dirty="0"/>
                        <a:t>180</a:t>
                      </a:r>
                    </a:p>
                    <a:p>
                      <a:pPr algn="ctr"/>
                      <a:r>
                        <a:rPr lang="en-GB" sz="2000" b="1" dirty="0">
                          <a:solidFill>
                            <a:srgbClr val="00B050"/>
                          </a:solidFill>
                        </a:rPr>
                        <a:t>122</a:t>
                      </a:r>
                    </a:p>
                  </a:txBody>
                  <a:tcPr anchor="ctr">
                    <a:solidFill>
                      <a:srgbClr val="FFC000"/>
                    </a:solidFill>
                  </a:tcPr>
                </a:tc>
                <a:tc>
                  <a:txBody>
                    <a:bodyPr/>
                    <a:lstStyle/>
                    <a:p>
                      <a:pPr algn="ctr"/>
                      <a:r>
                        <a:rPr lang="en-GB" sz="2000" b="1" dirty="0"/>
                        <a:t>367</a:t>
                      </a:r>
                    </a:p>
                    <a:p>
                      <a:pPr algn="ctr"/>
                      <a:r>
                        <a:rPr lang="en-GB" sz="2000" b="1" dirty="0">
                          <a:solidFill>
                            <a:srgbClr val="00B050"/>
                          </a:solidFill>
                        </a:rPr>
                        <a:t>151</a:t>
                      </a:r>
                    </a:p>
                  </a:txBody>
                  <a:tcPr anchor="ctr">
                    <a:solidFill>
                      <a:schemeClr val="accent1">
                        <a:lumMod val="20000"/>
                        <a:lumOff val="80000"/>
                      </a:schemeClr>
                    </a:solidFill>
                  </a:tcPr>
                </a:tc>
                <a:extLst>
                  <a:ext uri="{0D108BD9-81ED-4DB2-BD59-A6C34878D82A}">
                    <a16:rowId xmlns:a16="http://schemas.microsoft.com/office/drawing/2014/main" val="2355950333"/>
                  </a:ext>
                </a:extLst>
              </a:tr>
            </a:tbl>
          </a:graphicData>
        </a:graphic>
      </p:graphicFrame>
    </p:spTree>
    <p:extLst>
      <p:ext uri="{BB962C8B-B14F-4D97-AF65-F5344CB8AC3E}">
        <p14:creationId xmlns:p14="http://schemas.microsoft.com/office/powerpoint/2010/main" val="4124803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0B051A-D9F7-0952-7409-0068C7E56E39}"/>
              </a:ext>
            </a:extLst>
          </p:cNvPr>
          <p:cNvSpPr txBox="1"/>
          <p:nvPr/>
        </p:nvSpPr>
        <p:spPr>
          <a:xfrm>
            <a:off x="714895" y="1429789"/>
            <a:ext cx="13113943" cy="4431983"/>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alibri" panose="020F0502020204030204"/>
                <a:ea typeface="+mn-ea"/>
                <a:cs typeface="+mn-cs"/>
              </a:rPr>
              <a:t>The Importance of Flood Meadows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Professor Kevan Martin, Thames Valley Wildflower Meadow Restoration Project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(Restorers of Christ Church Meadow and other Oxford College meadows)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84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F445-E072-AE44-81AF-35982B3DBE4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AF37765-BA1D-9B47-AE9A-AA135A3ECB0E}"/>
              </a:ext>
            </a:extLst>
          </p:cNvPr>
          <p:cNvPicPr>
            <a:picLocks noGrp="1" noChangeAspect="1"/>
          </p:cNvPicPr>
          <p:nvPr>
            <p:ph idx="1"/>
          </p:nvPr>
        </p:nvPicPr>
        <p:blipFill>
          <a:blip r:embed="rId2"/>
          <a:stretch>
            <a:fillRect/>
          </a:stretch>
        </p:blipFill>
        <p:spPr>
          <a:xfrm>
            <a:off x="633585" y="0"/>
            <a:ext cx="10924830" cy="6888443"/>
          </a:xfrm>
        </p:spPr>
      </p:pic>
      <p:sp>
        <p:nvSpPr>
          <p:cNvPr id="6" name="TextBox 5">
            <a:extLst>
              <a:ext uri="{FF2B5EF4-FFF2-40B4-BE49-F238E27FC236}">
                <a16:creationId xmlns:a16="http://schemas.microsoft.com/office/drawing/2014/main" id="{D17CD608-6701-8B4F-B1B2-6992AD4552FF}"/>
              </a:ext>
            </a:extLst>
          </p:cNvPr>
          <p:cNvSpPr txBox="1"/>
          <p:nvPr/>
        </p:nvSpPr>
        <p:spPr>
          <a:xfrm>
            <a:off x="1771077" y="624628"/>
            <a:ext cx="9113392" cy="1423467"/>
          </a:xfrm>
          <a:prstGeom prst="rect">
            <a:avLst/>
          </a:prstGeom>
          <a:noFill/>
        </p:spPr>
        <p:txBody>
          <a:bodyPr wrap="none" rtlCol="0">
            <a:spAutoFit/>
          </a:bodyPr>
          <a:lstStyle/>
          <a:p>
            <a:pPr defTabSz="457200"/>
            <a:r>
              <a:rPr lang="en-US" sz="3200" b="1" dirty="0">
                <a:solidFill>
                  <a:srgbClr val="E7E6E6"/>
                </a:solidFill>
                <a:latin typeface="Comic Sans MS" panose="030F0902030302020204" pitchFamily="66" charset="0"/>
              </a:rPr>
              <a:t>Floodplain meadows: </a:t>
            </a:r>
          </a:p>
          <a:p>
            <a:pPr defTabSz="457200"/>
            <a:r>
              <a:rPr lang="en-US" sz="3200" b="1" i="1" dirty="0">
                <a:solidFill>
                  <a:srgbClr val="E7E6E6"/>
                </a:solidFill>
                <a:latin typeface="Comic Sans MS" panose="030F0902030302020204" pitchFamily="66" charset="0"/>
              </a:rPr>
              <a:t>rare, rich and irreplaceable in our lifetime</a:t>
            </a:r>
            <a:r>
              <a:rPr lang="en-US" sz="3200" b="1" dirty="0">
                <a:solidFill>
                  <a:srgbClr val="E7E6E6"/>
                </a:solidFill>
                <a:latin typeface="Comic Sans MS" panose="030F0902030302020204" pitchFamily="66" charset="0"/>
              </a:rPr>
              <a:t>. </a:t>
            </a:r>
          </a:p>
          <a:p>
            <a:pPr defTabSz="457200"/>
            <a:endParaRPr lang="en-US" sz="2250" dirty="0">
              <a:solidFill>
                <a:srgbClr val="E7E6E6"/>
              </a:solidFill>
              <a:latin typeface="Comic Sans MS" panose="030F0902030302020204" pitchFamily="66" charset="0"/>
            </a:endParaRPr>
          </a:p>
        </p:txBody>
      </p:sp>
      <p:sp>
        <p:nvSpPr>
          <p:cNvPr id="7" name="TextBox 6">
            <a:extLst>
              <a:ext uri="{FF2B5EF4-FFF2-40B4-BE49-F238E27FC236}">
                <a16:creationId xmlns:a16="http://schemas.microsoft.com/office/drawing/2014/main" id="{C99FAEC3-A720-4C4E-9582-C6B5ACB6DE4D}"/>
              </a:ext>
            </a:extLst>
          </p:cNvPr>
          <p:cNvSpPr txBox="1"/>
          <p:nvPr/>
        </p:nvSpPr>
        <p:spPr>
          <a:xfrm>
            <a:off x="1945468" y="5194627"/>
            <a:ext cx="8093882" cy="1038746"/>
          </a:xfrm>
          <a:prstGeom prst="rect">
            <a:avLst/>
          </a:prstGeom>
          <a:noFill/>
        </p:spPr>
        <p:txBody>
          <a:bodyPr wrap="none" rtlCol="0">
            <a:spAutoFit/>
          </a:bodyPr>
          <a:lstStyle/>
          <a:p>
            <a:pPr defTabSz="457200"/>
            <a:r>
              <a:rPr lang="en-US" sz="2400" dirty="0">
                <a:solidFill>
                  <a:srgbClr val="E7E6E6"/>
                </a:solidFill>
                <a:latin typeface="Comic Sans MS" panose="030F0902030302020204" pitchFamily="66" charset="0"/>
              </a:rPr>
              <a:t>Prof. </a:t>
            </a:r>
            <a:r>
              <a:rPr lang="en-US" sz="2400" dirty="0" err="1">
                <a:solidFill>
                  <a:srgbClr val="E7E6E6"/>
                </a:solidFill>
                <a:latin typeface="Comic Sans MS" panose="030F0902030302020204" pitchFamily="66" charset="0"/>
              </a:rPr>
              <a:t>Kevan</a:t>
            </a:r>
            <a:r>
              <a:rPr lang="en-US" sz="2400" dirty="0">
                <a:solidFill>
                  <a:srgbClr val="E7E6E6"/>
                </a:solidFill>
                <a:latin typeface="Comic Sans MS" panose="030F0902030302020204" pitchFamily="66" charset="0"/>
              </a:rPr>
              <a:t> AC Martin, </a:t>
            </a:r>
          </a:p>
          <a:p>
            <a:pPr defTabSz="457200"/>
            <a:r>
              <a:rPr lang="en-US" sz="2400" dirty="0">
                <a:solidFill>
                  <a:srgbClr val="E7E6E6"/>
                </a:solidFill>
                <a:latin typeface="Comic Sans MS" panose="030F0902030302020204" pitchFamily="66" charset="0"/>
              </a:rPr>
              <a:t>Thames Valley Wildflower Meadow Restoration Project</a:t>
            </a:r>
          </a:p>
          <a:p>
            <a:pPr defTabSz="457200"/>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1977624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2EDFAE63-9756-4990-BA9A-9BAC6531EDBB}" vid="{90A50D43-6279-4AE0-9628-391B9DF5A3DC}"/>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radientVTI">
  <a:themeElements>
    <a:clrScheme name="Office">
      <a:dk1>
        <a:srgbClr val="000000"/>
      </a:dk1>
      <a:lt1>
        <a:srgbClr val="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3311</TotalTime>
  <Words>4539</Words>
  <Application>Microsoft Macintosh PowerPoint</Application>
  <PresentationFormat>Widescreen</PresentationFormat>
  <Paragraphs>541</Paragraphs>
  <Slides>62</Slides>
  <Notes>10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62</vt:i4>
      </vt:variant>
    </vt:vector>
  </HeadingPairs>
  <TitlesOfParts>
    <vt:vector size="76" baseType="lpstr">
      <vt:lpstr>Arial</vt:lpstr>
      <vt:lpstr>Calibri</vt:lpstr>
      <vt:lpstr>Calibri Light</vt:lpstr>
      <vt:lpstr>Comic Sans MS</vt:lpstr>
      <vt:lpstr>Helvetica</vt:lpstr>
      <vt:lpstr>Helvetica Neue</vt:lpstr>
      <vt:lpstr>National</vt:lpstr>
      <vt:lpstr>SymbolMT</vt:lpstr>
      <vt:lpstr>Univers</vt:lpstr>
      <vt:lpstr>Office Theme</vt:lpstr>
      <vt:lpstr>Theme1</vt:lpstr>
      <vt:lpstr>1_Office Theme</vt:lpstr>
      <vt:lpstr>2_Office Theme</vt:lpstr>
      <vt:lpstr>GradientVTI</vt:lpstr>
      <vt:lpstr>Oxford deserves a better flood scheme Public Meeting Oxford Town Hall  17 April 2023</vt:lpstr>
      <vt:lpstr>Introduction  and  The Costs and Benefits of the Oxford Flood Alleviation Scheme</vt:lpstr>
      <vt:lpstr>PowerPoint Presentation</vt:lpstr>
      <vt:lpstr>PowerPoint Presentation</vt:lpstr>
      <vt:lpstr>PowerPoint Presentation</vt:lpstr>
      <vt:lpstr>The channel does not provide significant extra benefit</vt:lpstr>
      <vt:lpstr>How the scheme with and without the channel will protect property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cost £176M  (up from £111M in 2017)  Social cost?</vt:lpstr>
      <vt:lpstr>Social costs:</vt:lpstr>
      <vt:lpstr>Positive effects of nature on mental health*</vt:lpstr>
      <vt:lpstr>PowerPoint Presentation</vt:lpstr>
      <vt:lpstr>PowerPoint Presentation</vt:lpstr>
      <vt:lpstr>PowerPoint Presentation</vt:lpstr>
      <vt:lpstr>PowerPoint Presentation</vt:lpstr>
      <vt:lpstr>HOEG Pumped Pipeline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the scheme design can be improved based on the present planning consultation under Regulation 25   Brian Durham New Hinksey Resident Archaeologist to Oxford City Council (retired)</vt:lpstr>
      <vt:lpstr>Reg 25 para 5.2 Channel improvements on Seacourt Stream please provide confirmation these have been applied to Scenario A2</vt:lpstr>
      <vt:lpstr>Reg 25 para 5.1 Willow Walk New Bridge #N/A  values please provide the missing water levels  or full explanation</vt:lpstr>
      <vt:lpstr>Reg 25 para 5.3 Please provide the reason for not applying locally-lowered beds in modelling proposed bridges</vt:lpstr>
      <vt:lpstr>Reg 25 para 5.10.2 Need for single-bridge design at Old Abingdon Road</vt:lpstr>
      <vt:lpstr>Reg 25 para 5.10.3 Need for protection of the railway at Kendall Copse East</vt:lpstr>
      <vt:lpstr>Reg 25 para 5.10.4 Need for formal floodplain compensation analysis</vt:lpstr>
      <vt:lpstr>PowerPoint Presentation</vt:lpstr>
      <vt:lpstr>Is this good enough to expect our cooperation?</vt:lpstr>
      <vt:lpstr>NEXT STEPS How to comment </vt:lpstr>
      <vt:lpstr>Next Steps</vt:lpstr>
      <vt:lpstr>The planning process  </vt:lpstr>
      <vt:lpstr>PowerPoint Presentation</vt:lpstr>
      <vt:lpstr>Compulsory Order Process - </vt:lpstr>
      <vt:lpstr>Making our voices heard  the power of numbers      </vt:lpstr>
      <vt:lpstr>Effective Comments and Objections</vt:lpstr>
      <vt:lpstr>Economic, impact, errors and omissions</vt:lpstr>
      <vt:lpstr>HOEG will be asking the planning authority for:</vt:lpstr>
      <vt:lpstr>Objections – Environmental</vt:lpstr>
      <vt:lpstr>INFORMATION SOURCES</vt:lpstr>
      <vt:lpstr>How To Comment </vt:lpstr>
      <vt:lpstr>PowerPoint Presentation</vt:lpstr>
      <vt:lpstr>Don’t let this summer be the last for Hinksey Meadow and The wildlife corridor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Jocelyn Wogan-Browne</dc:creator>
  <cp:lastModifiedBy>Chris Sugden</cp:lastModifiedBy>
  <cp:revision>24</cp:revision>
  <cp:lastPrinted>2023-04-14T16:01:50Z</cp:lastPrinted>
  <dcterms:created xsi:type="dcterms:W3CDTF">2023-03-29T17:58:04Z</dcterms:created>
  <dcterms:modified xsi:type="dcterms:W3CDTF">2023-04-17T15:28:48Z</dcterms:modified>
</cp:coreProperties>
</file>